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27" r:id="rId2"/>
    <p:sldId id="467" r:id="rId3"/>
    <p:sldId id="259" r:id="rId4"/>
    <p:sldId id="347" r:id="rId5"/>
    <p:sldId id="257" r:id="rId6"/>
  </p:sldIdLst>
  <p:sldSz cx="12192000" cy="6858000"/>
  <p:notesSz cx="6858000" cy="9144000"/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926D"/>
    <a:srgbClr val="70AD47"/>
    <a:srgbClr val="015C2D"/>
    <a:srgbClr val="2FABE2"/>
    <a:srgbClr val="2E4FBE"/>
    <a:srgbClr val="4B0E99"/>
    <a:srgbClr val="3EA180"/>
    <a:srgbClr val="FF5050"/>
    <a:srgbClr val="FF0000"/>
    <a:srgbClr val="9764C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906" y="-77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43533-6F3C-E545-B8B2-3D66348D9F45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C0DBF-D729-174D-BA82-F62A2ED585C6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315461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A4090-416E-4083-AD7F-E3DEA2461E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5382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A4090-416E-4083-AD7F-E3DEA2461E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552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D4EC5-6AC5-4ABC-B4BA-D4D879BC56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195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AF32E-A297-1B7C-B136-127B69783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447595-45D6-0B08-5FCD-34530F8ED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950B17-7FE5-F791-2833-382FECB4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CFBE2D-CF9E-431E-7387-7CA846D0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71DC83-51FA-1DB0-C1C3-15DAA4A7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61148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6C6CE9-7C5A-4009-91A4-67BA9BB30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040ADB-97F6-B624-2819-30CCEA994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321EF1-9843-08D0-F2D9-77BED67C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84C124-B5E1-7177-CC02-6E567EAE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8250DC-36B8-E174-C329-BE7F1D71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97521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A4A229A-4721-1B1F-2563-66F2F620A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378337-C9FE-CE70-39D9-4DD7D9028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C8461C-E3E0-0297-E477-44E622B85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5BE3C0-2F72-BAFA-0836-2B16EA66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DC9C8-CAEA-F846-9CF2-F4914B36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74274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C0FCE7-B16C-E18F-5D7A-268DFBE9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3F78D6-2EB6-FEAD-5DEF-B3AD9E14F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B6300B-0D20-9338-23C3-3A5158C0C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DEB55D-0E79-FDE1-64C8-3705E712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72FCDE-CAE5-6F60-D536-E3D9D82E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364649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0AA8CE-FF26-801D-3031-35D1AD4A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A749D7-B6B4-16DF-4559-97B948C06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6F477C-0747-9880-2FE1-FE85C380A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F00767-1272-72FB-2BAA-05B4480D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D017F6-76FB-EA9D-93A0-234486D0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86086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FD663C-883B-172A-262F-5F8B64E2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00AE51-46A1-2F53-9E70-445C2D009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E88AA0-4F71-0FA2-2E70-072194B1A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FD101C-0923-3B96-1B4F-B8BAC3830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F5958A-CF87-2414-C241-FBC1F270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E9C151-920A-5AE3-8227-C1539184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3043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9B9ED-C588-AA13-1BDB-1E77C0D2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725B61-BB63-62CC-ADE4-EBB48BC55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DD81CB-F7CB-CAFC-E7B7-80322DE87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930D9B7-B120-B136-EB7B-FEDC88CFE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DA2133-FAFA-035C-5BC4-0C3DFFF3A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178435-9F8B-46D5-F0A3-952A2A9E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0B5CB72-17D4-CC6D-CF13-957C7598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058657-D6CE-7927-DCF0-B8024517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5285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F586FC-5C7B-3441-8BB7-26A42387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909C30-D5D2-8865-9414-01A14008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CAAAF6-355D-DE71-BD9B-102DAE55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BC2C40-9EF5-579A-8AF3-F407BD24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47398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D276A6-BAFD-9485-C4EB-44851C0D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4BF619-9142-CDBD-FAF2-A1BDC80DE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B3FBD5-8D13-6F23-F492-A5EABD0A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47701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A870EB-5E95-CBC5-E280-F70ACC84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B25136-3ED1-1B17-FA44-D03566925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5DB70C-E4BC-562D-5EAD-CF3BF5AC8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FF76DF-6495-BE7E-7F33-95D0C381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BFDE23-FE57-3090-BB4A-F1D07BAE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86612D-E5AE-0470-8F22-73746622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04716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7089CE-7EE8-B9C8-9A9A-DAD22181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94C6475-82FA-1300-ED10-874A9E708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90E744-CF35-6327-389A-C065FBEA1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C629FA-DCDD-CAA1-9BCC-502E9726E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ADF3A1-5A2F-752A-EB8E-B620B961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851007-1091-5F0B-2C72-943E1C39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41433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7BD44B-4EA0-CE90-8FD9-3ECC62501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77D78B-C40E-9100-25A1-F80E50AE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6BEC8C-13AA-9EC7-C92C-A6CA2BB89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12802-D3F8-A643-9C3E-E51F894E9CDE}" type="datetimeFigureOut">
              <a:rPr lang="en-AE" smtClean="0"/>
              <a:pPr/>
              <a:t>03/05/2025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2F1F8-4F81-55D8-FC72-0F3046CF1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1B1E32-D8AE-D9E3-3B2E-F2B1861CD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812A8-9E60-8F44-9A9C-DB65DA65A151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83160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1.png"/><Relationship Id="rId4" Type="http://schemas.microsoft.com/office/2007/relationships/media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1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.png"/><Relationship Id="rId4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utterstock_1022696533">
            <a:hlinkClick r:id="" action="ppaction://media"/>
            <a:extLst>
              <a:ext uri="{FF2B5EF4-FFF2-40B4-BE49-F238E27FC236}">
                <a16:creationId xmlns:a16="http://schemas.microsoft.com/office/drawing/2014/main" xmlns="" id="{EFA1D703-0C49-4A76-A985-0174546001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102ED6D5-B85E-439D-A8C6-18C29943AC0B}"/>
              </a:ext>
            </a:extLst>
          </p:cNvPr>
          <p:cNvSpPr txBox="1">
            <a:spLocks/>
          </p:cNvSpPr>
          <p:nvPr/>
        </p:nvSpPr>
        <p:spPr>
          <a:xfrm>
            <a:off x="1143191" y="5329703"/>
            <a:ext cx="9939867" cy="82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endParaRPr lang="ar-AE" sz="2800">
              <a:solidFill>
                <a:schemeClr val="bg1"/>
              </a:solidFill>
              <a:latin typeface="NeoSansArabic" panose="020B0504030504040204" pitchFamily="34" charset="-78"/>
              <a:cs typeface="NeoSansArabic" panose="020B0504030504040204" pitchFamily="34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D2110C-9822-2106-9F1D-B97395F9889E}"/>
              </a:ext>
            </a:extLst>
          </p:cNvPr>
          <p:cNvSpPr/>
          <p:nvPr/>
        </p:nvSpPr>
        <p:spPr>
          <a:xfrm>
            <a:off x="-1526" y="-10020"/>
            <a:ext cx="12193526" cy="6868020"/>
          </a:xfrm>
          <a:prstGeom prst="rect">
            <a:avLst/>
          </a:prstGeom>
          <a:solidFill>
            <a:schemeClr val="tx1">
              <a:alpha val="605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35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67FCCC-9C21-9B31-6C6C-40948AF2A989}"/>
              </a:ext>
            </a:extLst>
          </p:cNvPr>
          <p:cNvSpPr txBox="1"/>
          <p:nvPr/>
        </p:nvSpPr>
        <p:spPr>
          <a:xfrm>
            <a:off x="649370" y="2081778"/>
            <a:ext cx="7487865" cy="1569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217" rtl="1"/>
            <a:r>
              <a:rPr lang="en-US" sz="4799" b="1">
                <a:solidFill>
                  <a:schemeClr val="bg1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  <a:t>AI Pipelines from Data to Insights</a:t>
            </a:r>
            <a:endParaRPr lang="ar-SA" sz="4799" b="1">
              <a:solidFill>
                <a:schemeClr val="bg1"/>
              </a:solidFill>
              <a:latin typeface="Neo Sans Arabic" panose="020B0504030504040204" pitchFamily="34" charset="-78"/>
              <a:cs typeface="Neo Sans Arabic" panose="020B0504030504040204" pitchFamily="34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3065E61-B13B-B5BB-DFC4-1AC80661E25F}"/>
              </a:ext>
            </a:extLst>
          </p:cNvPr>
          <p:cNvSpPr/>
          <p:nvPr/>
        </p:nvSpPr>
        <p:spPr>
          <a:xfrm>
            <a:off x="649371" y="4296523"/>
            <a:ext cx="4469750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en-US" sz="2400" b="1">
                <a:solidFill>
                  <a:schemeClr val="bg1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  <a:t>Dr. Abdelrahman AlMahmoud</a:t>
            </a:r>
          </a:p>
          <a:p>
            <a:pPr defTabSz="914217"/>
            <a:endParaRPr lang="en-US" sz="2400">
              <a:solidFill>
                <a:prstClr val="white"/>
              </a:solidFill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pPr defTabSz="914217"/>
            <a:r>
              <a:rPr lang="en-US" sz="2000">
                <a:solidFill>
                  <a:prstClr val="white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  <a:t/>
            </a:r>
            <a:br>
              <a:rPr lang="en-US" sz="2000">
                <a:solidFill>
                  <a:prstClr val="white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</a:br>
            <a:endParaRPr lang="en-US" sz="2000">
              <a:solidFill>
                <a:prstClr val="white"/>
              </a:solidFill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pPr defTabSz="914217"/>
            <a:r>
              <a:rPr lang="en-US" sz="1400">
                <a:solidFill>
                  <a:prstClr val="white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  <a:t>WGISTA First Annual Seminar</a:t>
            </a:r>
            <a:endParaRPr lang="en-US" sz="1000">
              <a:solidFill>
                <a:prstClr val="white"/>
              </a:solidFill>
              <a:latin typeface="Neo Sans Arabic" panose="020B0504030504040204" pitchFamily="34" charset="-78"/>
              <a:cs typeface="Neo Sans Arabic" panose="020B050403050404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0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utterstock_1022696533">
            <a:hlinkClick r:id="" action="ppaction://media"/>
            <a:extLst>
              <a:ext uri="{FF2B5EF4-FFF2-40B4-BE49-F238E27FC236}">
                <a16:creationId xmlns:a16="http://schemas.microsoft.com/office/drawing/2014/main" xmlns="" id="{EFA1D703-0C49-4A76-A985-0174546001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102ED6D5-B85E-439D-A8C6-18C29943AC0B}"/>
              </a:ext>
            </a:extLst>
          </p:cNvPr>
          <p:cNvSpPr txBox="1">
            <a:spLocks/>
          </p:cNvSpPr>
          <p:nvPr/>
        </p:nvSpPr>
        <p:spPr>
          <a:xfrm>
            <a:off x="1143191" y="5329703"/>
            <a:ext cx="9939867" cy="824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endParaRPr lang="ar-AE" sz="2800">
              <a:solidFill>
                <a:schemeClr val="bg1"/>
              </a:solidFill>
              <a:latin typeface="NeoSansArabic" panose="020B0504030504040204" pitchFamily="34" charset="-78"/>
              <a:cs typeface="NeoSansArabic" panose="020B0504030504040204" pitchFamily="34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D2110C-9822-2106-9F1D-B97395F9889E}"/>
              </a:ext>
            </a:extLst>
          </p:cNvPr>
          <p:cNvSpPr/>
          <p:nvPr/>
        </p:nvSpPr>
        <p:spPr>
          <a:xfrm>
            <a:off x="-1526" y="-10020"/>
            <a:ext cx="12193526" cy="6868020"/>
          </a:xfrm>
          <a:prstGeom prst="rect">
            <a:avLst/>
          </a:prstGeom>
          <a:solidFill>
            <a:schemeClr val="tx1">
              <a:alpha val="605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351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9B377B1-A899-1CA5-F405-E4943EB4955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Recap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Introduction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Overview of AI Pipelines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Examples of high impact initiatives</a:t>
            </a:r>
            <a:endParaRPr lang="en-AE" sz="280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B3916D8-9846-CCEE-6717-EEEDA6BEFCC0}"/>
              </a:ext>
            </a:extLst>
          </p:cNvPr>
          <p:cNvSpPr txBox="1">
            <a:spLocks/>
          </p:cNvSpPr>
          <p:nvPr/>
        </p:nvSpPr>
        <p:spPr>
          <a:xfrm>
            <a:off x="838200" y="341376"/>
            <a:ext cx="10515600" cy="1048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>
                <a:solidFill>
                  <a:schemeClr val="bg1"/>
                </a:solidFill>
              </a:rPr>
              <a:t>Outline</a:t>
            </a:r>
            <a:endParaRPr lang="en-AE" sz="4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5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1D223-6A7A-CDD0-80D2-88056FD3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A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4923F9-A4E6-7750-EE74-B62010750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81222" b="35307"/>
          <a:stretch/>
        </p:blipFill>
        <p:spPr>
          <a:xfrm>
            <a:off x="2123" y="2355956"/>
            <a:ext cx="1973249" cy="2716613"/>
          </a:xfrm>
          <a:prstGeom prst="rect">
            <a:avLst/>
          </a:prstGeom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xmlns="" id="{9E34F096-AF3E-1672-EFB7-38B91BE500EA}"/>
              </a:ext>
            </a:extLst>
          </p:cNvPr>
          <p:cNvSpPr/>
          <p:nvPr/>
        </p:nvSpPr>
        <p:spPr>
          <a:xfrm>
            <a:off x="4288420" y="3250621"/>
            <a:ext cx="1120902" cy="1120902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accent1">
                    <a:lumMod val="75000"/>
                  </a:schemeClr>
                </a:solidFill>
              </a:rPr>
              <a:t>Prepare</a:t>
            </a:r>
            <a:endParaRPr lang="en-AE" sz="16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E3451F-4E3D-7670-35B0-10CFD153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18" t="17264" r="72625" b="62826"/>
          <a:stretch/>
        </p:blipFill>
        <p:spPr>
          <a:xfrm>
            <a:off x="1740763" y="2921099"/>
            <a:ext cx="941188" cy="836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10F122-9CE3-5B0B-70BB-A08DAC1CE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18" t="17264" r="72625" b="62826"/>
          <a:stretch/>
        </p:blipFill>
        <p:spPr>
          <a:xfrm rot="18011542">
            <a:off x="1722101" y="3847037"/>
            <a:ext cx="941188" cy="836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0A1C73-204F-1654-34F4-BD240C82A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" t="63761" r="79918"/>
          <a:stretch/>
        </p:blipFill>
        <p:spPr>
          <a:xfrm>
            <a:off x="9594853" y="4371523"/>
            <a:ext cx="2110314" cy="1521772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xmlns="" id="{45029939-DFA8-53C4-6E27-B25030A84FA5}"/>
              </a:ext>
            </a:extLst>
          </p:cNvPr>
          <p:cNvSpPr/>
          <p:nvPr/>
        </p:nvSpPr>
        <p:spPr>
          <a:xfrm>
            <a:off x="2599848" y="3250621"/>
            <a:ext cx="1120902" cy="1120902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Ingest</a:t>
            </a:r>
            <a:endParaRPr lang="en-AE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435763-903D-4EAB-BC55-16A839183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18" t="17264" r="72625" b="62826"/>
          <a:stretch/>
        </p:blipFill>
        <p:spPr>
          <a:xfrm rot="19543738">
            <a:off x="3594971" y="3549605"/>
            <a:ext cx="732588" cy="650779"/>
          </a:xfrm>
          <a:prstGeom prst="rect">
            <a:avLst/>
          </a:prstGeom>
        </p:spPr>
      </p:pic>
      <p:sp>
        <p:nvSpPr>
          <p:cNvPr id="27" name="Cube 26">
            <a:extLst>
              <a:ext uri="{FF2B5EF4-FFF2-40B4-BE49-F238E27FC236}">
                <a16:creationId xmlns:a16="http://schemas.microsoft.com/office/drawing/2014/main" xmlns="" id="{AC8FE9D4-E6AD-B36A-0E9F-4EA7CAE3912F}"/>
              </a:ext>
            </a:extLst>
          </p:cNvPr>
          <p:cNvSpPr/>
          <p:nvPr/>
        </p:nvSpPr>
        <p:spPr>
          <a:xfrm>
            <a:off x="6020574" y="3218871"/>
            <a:ext cx="1120902" cy="1120902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Model</a:t>
            </a:r>
            <a:endParaRPr lang="en-AE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6AE8948-479F-6683-0382-BD1418ADC7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18" t="17264" r="72625" b="62826"/>
          <a:stretch/>
        </p:blipFill>
        <p:spPr>
          <a:xfrm rot="19543738">
            <a:off x="5316542" y="3517855"/>
            <a:ext cx="732588" cy="650779"/>
          </a:xfrm>
          <a:prstGeom prst="rect">
            <a:avLst/>
          </a:prstGeom>
        </p:spPr>
      </p:pic>
      <p:sp>
        <p:nvSpPr>
          <p:cNvPr id="37" name="Cube 36">
            <a:extLst>
              <a:ext uri="{FF2B5EF4-FFF2-40B4-BE49-F238E27FC236}">
                <a16:creationId xmlns:a16="http://schemas.microsoft.com/office/drawing/2014/main" xmlns="" id="{97C86D13-56D8-2CFB-5C86-45BF80F589A9}"/>
              </a:ext>
            </a:extLst>
          </p:cNvPr>
          <p:cNvSpPr/>
          <p:nvPr/>
        </p:nvSpPr>
        <p:spPr>
          <a:xfrm>
            <a:off x="7762063" y="3250622"/>
            <a:ext cx="1120902" cy="1120902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1">
                    <a:lumMod val="75000"/>
                  </a:schemeClr>
                </a:solidFill>
              </a:rPr>
              <a:t>Evaluate</a:t>
            </a:r>
            <a:endParaRPr lang="en-AE" sz="1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84885-935D-7423-6F96-726410A0A5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0913" t="27093" r="20526" b="62322"/>
          <a:stretch/>
        </p:blipFill>
        <p:spPr>
          <a:xfrm>
            <a:off x="7037916" y="3621768"/>
            <a:ext cx="766480" cy="378731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xmlns="" id="{4D25A245-F47E-484B-CC0D-47BB618FDC0A}"/>
              </a:ext>
            </a:extLst>
          </p:cNvPr>
          <p:cNvSpPr/>
          <p:nvPr/>
        </p:nvSpPr>
        <p:spPr>
          <a:xfrm rot="5400000">
            <a:off x="2634503" y="2773282"/>
            <a:ext cx="470652" cy="5078985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A5D6A4-91FA-C8FD-9639-6857DC4A3080}"/>
              </a:ext>
            </a:extLst>
          </p:cNvPr>
          <p:cNvSpPr txBox="1"/>
          <p:nvPr/>
        </p:nvSpPr>
        <p:spPr>
          <a:xfrm>
            <a:off x="2530057" y="5487395"/>
            <a:ext cx="80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rgbClr val="0070C0"/>
                </a:solidFill>
              </a:rPr>
              <a:t>Data</a:t>
            </a:r>
            <a:endParaRPr lang="en-AE">
              <a:solidFill>
                <a:srgbClr val="0070C0"/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xmlns="" id="{839CC6E1-1FAB-783D-84D3-84A7371ABC1A}"/>
              </a:ext>
            </a:extLst>
          </p:cNvPr>
          <p:cNvSpPr/>
          <p:nvPr/>
        </p:nvSpPr>
        <p:spPr>
          <a:xfrm rot="5400000">
            <a:off x="7189415" y="3820402"/>
            <a:ext cx="475534" cy="2979869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7F3394D-7F8F-DE2E-5BB6-8407270D39CA}"/>
              </a:ext>
            </a:extLst>
          </p:cNvPr>
          <p:cNvSpPr txBox="1"/>
          <p:nvPr/>
        </p:nvSpPr>
        <p:spPr>
          <a:xfrm>
            <a:off x="7196530" y="5487395"/>
            <a:ext cx="80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rgbClr val="0070C0"/>
                </a:solidFill>
              </a:rPr>
              <a:t>ML</a:t>
            </a:r>
            <a:endParaRPr lang="en-AE">
              <a:solidFill>
                <a:srgbClr val="0070C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6429B1-0B54-4152-CCCE-7FB06D3CD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0106" t="69623" r="6110" b="-1190"/>
          <a:stretch/>
        </p:blipFill>
        <p:spPr>
          <a:xfrm>
            <a:off x="9857246" y="2921099"/>
            <a:ext cx="1448465" cy="1325563"/>
          </a:xfrm>
          <a:prstGeom prst="rect">
            <a:avLst/>
          </a:prstGeom>
        </p:spPr>
      </p:pic>
      <p:pic>
        <p:nvPicPr>
          <p:cNvPr id="28" name="Graphic 29" descr="Group of men outline">
            <a:extLst>
              <a:ext uri="{FF2B5EF4-FFF2-40B4-BE49-F238E27FC236}">
                <a16:creationId xmlns:a16="http://schemas.microsoft.com/office/drawing/2014/main" xmlns="" id="{E7EC0F6E-3858-53A0-27A2-DA9785DCC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24559" y="1514077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5B98BD8-1F22-95A3-F1F5-EFBCFC146C35}"/>
              </a:ext>
            </a:extLst>
          </p:cNvPr>
          <p:cNvSpPr txBox="1"/>
          <p:nvPr/>
        </p:nvSpPr>
        <p:spPr>
          <a:xfrm>
            <a:off x="9970121" y="2406761"/>
            <a:ext cx="213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>
                <a:solidFill>
                  <a:srgbClr val="2D4A83"/>
                </a:solidFill>
              </a:rPr>
              <a:t>DOMAIN EXPERTS</a:t>
            </a:r>
            <a:endParaRPr lang="en-AE" sz="1200" b="1">
              <a:solidFill>
                <a:srgbClr val="2D4A83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D983443-372F-B8D0-7CB1-2E10DC2E5B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18" t="17264" r="72625" b="62826"/>
          <a:stretch/>
        </p:blipFill>
        <p:spPr>
          <a:xfrm rot="17502113">
            <a:off x="8805730" y="2679287"/>
            <a:ext cx="941188" cy="8360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E3A997C-243B-9FCA-799D-FACA562D75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18" t="17264" r="72625" b="62826"/>
          <a:stretch/>
        </p:blipFill>
        <p:spPr>
          <a:xfrm rot="19605175">
            <a:off x="8837197" y="3296221"/>
            <a:ext cx="941188" cy="8360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06FAC65-C5F1-91D8-2B59-7B3371F01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18" t="17264" r="72625" b="62826"/>
          <a:stretch/>
        </p:blipFill>
        <p:spPr>
          <a:xfrm rot="21038973">
            <a:off x="8753789" y="3904031"/>
            <a:ext cx="941188" cy="836084"/>
          </a:xfrm>
          <a:prstGeom prst="rect">
            <a:avLst/>
          </a:prstGeom>
        </p:spPr>
      </p:pic>
      <p:sp>
        <p:nvSpPr>
          <p:cNvPr id="39" name="Right Brace 38">
            <a:extLst>
              <a:ext uri="{FF2B5EF4-FFF2-40B4-BE49-F238E27FC236}">
                <a16:creationId xmlns:a16="http://schemas.microsoft.com/office/drawing/2014/main" xmlns="" id="{4C6F584F-E4D8-4487-5E00-D6130CB0EAC6}"/>
              </a:ext>
            </a:extLst>
          </p:cNvPr>
          <p:cNvSpPr/>
          <p:nvPr/>
        </p:nvSpPr>
        <p:spPr>
          <a:xfrm rot="5400000">
            <a:off x="10448477" y="5073240"/>
            <a:ext cx="433882" cy="2141131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555A511-16EE-D3EC-8EBD-37471447E648}"/>
              </a:ext>
            </a:extLst>
          </p:cNvPr>
          <p:cNvSpPr txBox="1"/>
          <p:nvPr/>
        </p:nvSpPr>
        <p:spPr>
          <a:xfrm>
            <a:off x="10192496" y="6308209"/>
            <a:ext cx="11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rgbClr val="0070C0"/>
                </a:solidFill>
              </a:rPr>
              <a:t>OUTPUT</a:t>
            </a:r>
            <a:endParaRPr lang="en-AE">
              <a:solidFill>
                <a:srgbClr val="0070C0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FED2E5-CAE8-29A1-9F49-9DD34A7E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18" t="17264" r="72625" b="62826"/>
          <a:stretch/>
        </p:blipFill>
        <p:spPr>
          <a:xfrm rot="14209939">
            <a:off x="4640293" y="2639673"/>
            <a:ext cx="732588" cy="650779"/>
          </a:xfrm>
          <a:prstGeom prst="rect">
            <a:avLst/>
          </a:prstGeom>
        </p:spPr>
      </p:pic>
      <p:pic>
        <p:nvPicPr>
          <p:cNvPr id="5" name="Graphic 4" descr="Filter outline">
            <a:extLst>
              <a:ext uri="{FF2B5EF4-FFF2-40B4-BE49-F238E27FC236}">
                <a16:creationId xmlns:a16="http://schemas.microsoft.com/office/drawing/2014/main" xmlns="" id="{16957C91-546E-542E-E009-9182FE28F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45898" y="2044769"/>
            <a:ext cx="615834" cy="615834"/>
          </a:xfrm>
          <a:prstGeom prst="rect">
            <a:avLst/>
          </a:prstGeom>
        </p:spPr>
      </p:pic>
      <p:pic>
        <p:nvPicPr>
          <p:cNvPr id="21" name="Graphic 20" descr="Link outline">
            <a:extLst>
              <a:ext uri="{FF2B5EF4-FFF2-40B4-BE49-F238E27FC236}">
                <a16:creationId xmlns:a16="http://schemas.microsoft.com/office/drawing/2014/main" xmlns="" id="{9AAEBBBF-75BA-6A13-D47B-061CCBABBD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91698" y="2074145"/>
            <a:ext cx="615835" cy="615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E2800A-D228-B6E2-25BA-B3297360FA92}"/>
              </a:ext>
            </a:extLst>
          </p:cNvPr>
          <p:cNvSpPr txBox="1"/>
          <p:nvPr/>
        </p:nvSpPr>
        <p:spPr>
          <a:xfrm>
            <a:off x="3848987" y="1774503"/>
            <a:ext cx="655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/>
              <a:t>Filter</a:t>
            </a:r>
            <a:endParaRPr lang="en-AE" sz="15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FD4A7B9-03F3-EF4E-5073-8B5003432967}"/>
              </a:ext>
            </a:extLst>
          </p:cNvPr>
          <p:cNvSpPr txBox="1"/>
          <p:nvPr/>
        </p:nvSpPr>
        <p:spPr>
          <a:xfrm>
            <a:off x="4636179" y="1774504"/>
            <a:ext cx="655488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/>
              <a:t>Fuse</a:t>
            </a:r>
            <a:endParaRPr lang="en-AE" sz="1500"/>
          </a:p>
        </p:txBody>
      </p:sp>
    </p:spTree>
    <p:extLst>
      <p:ext uri="{BB962C8B-B14F-4D97-AF65-F5344CB8AC3E}">
        <p14:creationId xmlns:p14="http://schemas.microsoft.com/office/powerpoint/2010/main" xmlns="" val="43966256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83609A-96C9-4D4E-9302-6C99111E8B38}"/>
              </a:ext>
            </a:extLst>
          </p:cNvPr>
          <p:cNvSpPr/>
          <p:nvPr/>
        </p:nvSpPr>
        <p:spPr>
          <a:xfrm>
            <a:off x="-227" y="1"/>
            <a:ext cx="12190413" cy="68577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3599">
              <a:solidFill>
                <a:srgbClr val="AE833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F04F23-E71B-4FAE-A0F9-D204950D9B6A}"/>
              </a:ext>
            </a:extLst>
          </p:cNvPr>
          <p:cNvSpPr txBox="1"/>
          <p:nvPr/>
        </p:nvSpPr>
        <p:spPr>
          <a:xfrm>
            <a:off x="649370" y="2081778"/>
            <a:ext cx="7487865" cy="15694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217" rtl="1"/>
            <a:r>
              <a:rPr lang="en-US" sz="4799" b="1">
                <a:solidFill>
                  <a:schemeClr val="bg1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  <a:t>AI Pipelines from Data to Insights</a:t>
            </a:r>
            <a:endParaRPr lang="ar-SA" sz="4799" b="1">
              <a:solidFill>
                <a:schemeClr val="bg1"/>
              </a:solidFill>
              <a:latin typeface="Neo Sans Arabic" panose="020B0504030504040204" pitchFamily="34" charset="-78"/>
              <a:cs typeface="Neo Sans Arabic" panose="020B0504030504040204" pitchFamily="34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F67A7A2-12BF-E44D-A891-AF4F3D58A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58" t="9786" r="-1058" b="-9786"/>
          <a:stretch/>
        </p:blipFill>
        <p:spPr>
          <a:xfrm>
            <a:off x="8451878" y="-350982"/>
            <a:ext cx="3492611" cy="98644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65C0BF-45FC-44AE-B5AF-D7A612F69E0B}"/>
              </a:ext>
            </a:extLst>
          </p:cNvPr>
          <p:cNvSpPr/>
          <p:nvPr/>
        </p:nvSpPr>
        <p:spPr>
          <a:xfrm>
            <a:off x="649371" y="4296523"/>
            <a:ext cx="4469750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en-US" sz="2400" b="1">
                <a:solidFill>
                  <a:schemeClr val="bg1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  <a:t>Dr. Abdelrahman AlMahmoud</a:t>
            </a:r>
          </a:p>
          <a:p>
            <a:pPr defTabSz="914217"/>
            <a:endParaRPr lang="en-US" sz="2400">
              <a:solidFill>
                <a:prstClr val="white"/>
              </a:solidFill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pPr defTabSz="914217"/>
            <a:r>
              <a:rPr lang="en-US" sz="2000">
                <a:solidFill>
                  <a:prstClr val="white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  <a:t/>
            </a:r>
            <a:br>
              <a:rPr lang="en-US" sz="2000">
                <a:solidFill>
                  <a:prstClr val="white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</a:br>
            <a:endParaRPr lang="en-US" sz="2000">
              <a:solidFill>
                <a:prstClr val="white"/>
              </a:solidFill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pPr defTabSz="914217"/>
            <a:r>
              <a:rPr lang="en-US" sz="1400">
                <a:solidFill>
                  <a:prstClr val="white"/>
                </a:solidFill>
                <a:latin typeface="Neo Sans Arabic" panose="020B0504030504040204" pitchFamily="34" charset="-78"/>
                <a:cs typeface="Neo Sans Arabic" panose="020B0504030504040204" pitchFamily="34" charset="-78"/>
              </a:rPr>
              <a:t>WGISTA First Annual Seminar</a:t>
            </a:r>
            <a:endParaRPr lang="en-US" sz="1000">
              <a:solidFill>
                <a:prstClr val="white"/>
              </a:solidFill>
              <a:latin typeface="Neo Sans Arabic" panose="020B0504030504040204" pitchFamily="34" charset="-78"/>
              <a:cs typeface="Neo Sans Arabic" panose="020B050403050404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23358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B5BBA93-9787-7E09-3226-C8B9530A6CA8}"/>
              </a:ext>
            </a:extLst>
          </p:cNvPr>
          <p:cNvSpPr/>
          <p:nvPr/>
        </p:nvSpPr>
        <p:spPr>
          <a:xfrm>
            <a:off x="-227" y="1"/>
            <a:ext cx="12190413" cy="68577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3599">
              <a:solidFill>
                <a:srgbClr val="AE833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748951-4AB8-37F2-9C23-09CFB85F6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58" t="9786" r="-1058" b="-9786"/>
          <a:stretch/>
        </p:blipFill>
        <p:spPr>
          <a:xfrm>
            <a:off x="8451878" y="-350982"/>
            <a:ext cx="3492611" cy="9864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19640-F76C-2586-8223-EAACC034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Outline</a:t>
            </a:r>
            <a:endParaRPr lang="en-AE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BD3E43-7FBC-8954-432A-D5B4A43B1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Recap</a:t>
            </a:r>
          </a:p>
          <a:p>
            <a:r>
              <a:rPr lang="en-US">
                <a:solidFill>
                  <a:schemeClr val="bg1"/>
                </a:solidFill>
              </a:rPr>
              <a:t>Introduction</a:t>
            </a:r>
          </a:p>
          <a:p>
            <a:r>
              <a:rPr lang="en-US">
                <a:solidFill>
                  <a:schemeClr val="bg1"/>
                </a:solidFill>
              </a:rPr>
              <a:t>Overview of AI Pipelines</a:t>
            </a:r>
          </a:p>
          <a:p>
            <a:r>
              <a:rPr lang="en-US">
                <a:solidFill>
                  <a:schemeClr val="bg1"/>
                </a:solidFill>
              </a:rPr>
              <a:t>Examples of high impact initiatives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7775844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Office PowerPoint</Application>
  <PresentationFormat>Custom</PresentationFormat>
  <Paragraphs>34</Paragraphs>
  <Slides>5</Slides>
  <Notes>3</Notes>
  <HiddenSlides>3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Overview</vt:lpstr>
      <vt:lpstr>Slide 4</vt:lpstr>
      <vt:lpstr>Outline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Pipelines from Data to Insight</dc:title>
  <dc:creator>Abdelrahman AlMahmoud</dc:creator>
  <cp:lastModifiedBy>Praveen Sohi</cp:lastModifiedBy>
  <cp:revision>6</cp:revision>
  <dcterms:created xsi:type="dcterms:W3CDTF">2022-11-17T17:19:08Z</dcterms:created>
  <dcterms:modified xsi:type="dcterms:W3CDTF">2025-05-03T07:39:41Z</dcterms:modified>
</cp:coreProperties>
</file>