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3" r:id="rId4"/>
    <p:sldId id="275" r:id="rId5"/>
    <p:sldId id="265" r:id="rId6"/>
    <p:sldId id="276" r:id="rId7"/>
    <p:sldId id="267" r:id="rId8"/>
    <p:sldId id="278" r:id="rId9"/>
    <p:sldId id="266" r:id="rId10"/>
    <p:sldId id="261" r:id="rId11"/>
    <p:sldId id="268" r:id="rId12"/>
    <p:sldId id="269" r:id="rId13"/>
    <p:sldId id="270" r:id="rId14"/>
    <p:sldId id="279" r:id="rId15"/>
    <p:sldId id="271" r:id="rId16"/>
    <p:sldId id="272" r:id="rId17"/>
    <p:sldId id="280" r:id="rId18"/>
    <p:sldId id="273" r:id="rId19"/>
    <p:sldId id="26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001E"/>
    <a:srgbClr val="920000"/>
    <a:srgbClr val="4C0018"/>
    <a:srgbClr val="7D5919"/>
    <a:srgbClr val="B68224"/>
    <a:srgbClr val="9D701F"/>
    <a:srgbClr val="CF8F39"/>
    <a:srgbClr val="9A6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3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7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3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8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0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9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91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3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49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3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1F1428-9AC8-4573-9934-3679240D148D}" type="datetimeFigureOut">
              <a:rPr lang="en-US" smtClean="0"/>
              <a:t>11/30/2022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A2252-5DB3-452F-AF89-9887BB0A1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MSIPCMContentMarking" descr="{&quot;HashCode&quot;:-1932754363,&quot;Placement&quot;:&quot;Header&quot;,&quot;Top&quot;:0.0,&quot;Left&quot;:0.0,&quot;SlideWidth&quot;:960,&quot;SlideHeight&quot;:540}"/>
          <p:cNvSpPr txBox="1"/>
          <p:nvPr userDrawn="1"/>
        </p:nvSpPr>
        <p:spPr>
          <a:xfrm>
            <a:off x="0" y="0"/>
            <a:ext cx="1953135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 smtClean="0">
                <a:solidFill>
                  <a:srgbClr val="0078D7"/>
                </a:solidFill>
                <a:latin typeface="Calibri" panose="020F0502020204030204" pitchFamily="34" charset="0"/>
              </a:rPr>
              <a:t>CBUAE Classification: Restricted</a:t>
            </a:r>
            <a:endParaRPr lang="en-US" sz="1000">
              <a:solidFill>
                <a:srgbClr val="0078D7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94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562611" y="5897287"/>
            <a:ext cx="7410451" cy="488728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2200" dirty="0">
                <a:solidFill>
                  <a:srgbClr val="B68224"/>
                </a:solidFill>
                <a:latin typeface="+mj-lt"/>
              </a:rPr>
              <a:t>Meeting of the CBDC Working Group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1292" y="3462418"/>
            <a:ext cx="11058495" cy="1227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Sakkal Majalla" panose="02000000000000000000"/>
              </a:rPr>
              <a:t>Central 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Sakkal Majalla" panose="02000000000000000000"/>
              </a:rPr>
              <a:t>Bank Digital Currency (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Sakkal Majalla" panose="02000000000000000000" pitchFamily="2" charset="-78"/>
                <a:ea typeface="+mn-ea"/>
                <a:cs typeface="Sakkal Majalla" panose="02000000000000000000"/>
              </a:rPr>
              <a:t>CBDC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Sakkal Majalla" panose="02000000000000000000"/>
              </a:rPr>
              <a:t>) Cyber Security Lesson Learned (Aber Project)</a:t>
            </a:r>
            <a:endParaRPr lang="en-US" sz="4000" b="1" dirty="0">
              <a:solidFill>
                <a:schemeClr val="accent1">
                  <a:lumMod val="50000"/>
                </a:schemeClr>
              </a:solidFill>
              <a:latin typeface="+mn-lt"/>
              <a:cs typeface="Sakkal Majalla" panose="0200000000000000000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40517" y="6066282"/>
            <a:ext cx="2180589" cy="29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December 08, 2022</a:t>
            </a:r>
            <a:endParaRPr lang="en-US" sz="1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0"/>
            <a:ext cx="12166295" cy="720876"/>
            <a:chOff x="0" y="0"/>
            <a:chExt cx="12166295" cy="720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8" b="89498"/>
            <a:stretch/>
          </p:blipFill>
          <p:spPr>
            <a:xfrm>
              <a:off x="0" y="0"/>
              <a:ext cx="10493829" cy="72087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83" r="-1" b="89498"/>
            <a:stretch/>
          </p:blipFill>
          <p:spPr>
            <a:xfrm>
              <a:off x="10493829" y="0"/>
              <a:ext cx="1672466" cy="72087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22" y="821496"/>
            <a:ext cx="3304640" cy="8233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162" y="767808"/>
            <a:ext cx="2481944" cy="9307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3209" y="4631172"/>
            <a:ext cx="8077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+mj-ea"/>
                <a:cs typeface="Sakkal Majalla" panose="02000000000000000000"/>
              </a:rPr>
              <a:t>Annual WIGISTA Seminar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a typeface="+mj-ea"/>
                <a:cs typeface="Sakkal Majalla" panose="02000000000000000000"/>
              </a:rPr>
              <a:t>“AI, Innovation, Governance and Auditing: Challenges and Opportunities”</a:t>
            </a:r>
          </a:p>
        </p:txBody>
      </p:sp>
    </p:spTree>
    <p:extLst>
      <p:ext uri="{BB962C8B-B14F-4D97-AF65-F5344CB8AC3E}">
        <p14:creationId xmlns:p14="http://schemas.microsoft.com/office/powerpoint/2010/main" val="40882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8" y="-11446"/>
            <a:ext cx="12192000" cy="68640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608526" y="6452786"/>
            <a:ext cx="5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85761" y="1639404"/>
            <a:ext cx="4314826" cy="558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4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636A6A2-DABC-6846-8BC4-AB070BED4A17}"/>
              </a:ext>
            </a:extLst>
          </p:cNvPr>
          <p:cNvGrpSpPr/>
          <p:nvPr/>
        </p:nvGrpSpPr>
        <p:grpSpPr>
          <a:xfrm rot="10800000">
            <a:off x="654600" y="4507748"/>
            <a:ext cx="2034920" cy="1190391"/>
            <a:chOff x="5889822" y="1186327"/>
            <a:chExt cx="2583577" cy="1511345"/>
          </a:xfrm>
          <a:solidFill>
            <a:srgbClr val="57565A">
              <a:lumMod val="65000"/>
              <a:alpha val="20000"/>
            </a:srgbClr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11DD0D8-540E-9549-8C85-42BD9E8675BE}"/>
                </a:ext>
              </a:extLst>
            </p:cNvPr>
            <p:cNvGrpSpPr/>
            <p:nvPr/>
          </p:nvGrpSpPr>
          <p:grpSpPr>
            <a:xfrm rot="10800000">
              <a:off x="5889822" y="1186327"/>
              <a:ext cx="1321806" cy="1511345"/>
              <a:chOff x="6971420" y="948999"/>
              <a:chExt cx="1321806" cy="1511345"/>
            </a:xfrm>
            <a:grpFill/>
          </p:grpSpPr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922338F9-F887-B348-B9C1-770CD7F5E1C8}"/>
                  </a:ext>
                </a:extLst>
              </p:cNvPr>
              <p:cNvSpPr/>
              <p:nvPr/>
            </p:nvSpPr>
            <p:spPr>
              <a:xfrm rot="2700000">
                <a:off x="6966752" y="1406199"/>
                <a:ext cx="1325880" cy="411480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F708463-FE7B-474E-B2AA-763A27BC84A7}"/>
                  </a:ext>
                </a:extLst>
              </p:cNvPr>
              <p:cNvSpPr/>
              <p:nvPr/>
            </p:nvSpPr>
            <p:spPr>
              <a:xfrm rot="8100000">
                <a:off x="6971420" y="2048864"/>
                <a:ext cx="1321806" cy="411480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</p:grp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D8B44B7-A3EA-1F46-B71E-80DA1C834C72}"/>
                </a:ext>
              </a:extLst>
            </p:cNvPr>
            <p:cNvSpPr/>
            <p:nvPr/>
          </p:nvSpPr>
          <p:spPr>
            <a:xfrm>
              <a:off x="6046497" y="1507243"/>
              <a:ext cx="2426902" cy="411480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731520" tIns="0" rIns="853440" bIns="0" rtlCol="0" anchor="ctr"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52EC0C-6C9D-BE42-A034-C6F839229A3A}"/>
              </a:ext>
            </a:extLst>
          </p:cNvPr>
          <p:cNvGrpSpPr/>
          <p:nvPr/>
        </p:nvGrpSpPr>
        <p:grpSpPr>
          <a:xfrm rot="10800000">
            <a:off x="551312" y="1732386"/>
            <a:ext cx="2034920" cy="1190391"/>
            <a:chOff x="5889822" y="1186327"/>
            <a:chExt cx="2583577" cy="1511345"/>
          </a:xfrm>
          <a:solidFill>
            <a:srgbClr val="57565A">
              <a:lumMod val="65000"/>
              <a:alpha val="20000"/>
            </a:srgbClr>
          </a:solidFill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3B792E8-A6FC-6849-A47A-9CC0A5027340}"/>
                </a:ext>
              </a:extLst>
            </p:cNvPr>
            <p:cNvGrpSpPr/>
            <p:nvPr/>
          </p:nvGrpSpPr>
          <p:grpSpPr>
            <a:xfrm rot="10800000">
              <a:off x="5889822" y="1186327"/>
              <a:ext cx="1321806" cy="1511345"/>
              <a:chOff x="6971420" y="948999"/>
              <a:chExt cx="1321806" cy="1511345"/>
            </a:xfrm>
            <a:grpFill/>
          </p:grpSpPr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8F699BBB-27C4-874A-BDBF-81F93AE7F479}"/>
                  </a:ext>
                </a:extLst>
              </p:cNvPr>
              <p:cNvSpPr/>
              <p:nvPr/>
            </p:nvSpPr>
            <p:spPr>
              <a:xfrm rot="2700000">
                <a:off x="6966752" y="1406199"/>
                <a:ext cx="1325880" cy="411480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1BA4567E-1CA1-4D45-841C-891DB2336D73}"/>
                  </a:ext>
                </a:extLst>
              </p:cNvPr>
              <p:cNvSpPr/>
              <p:nvPr/>
            </p:nvSpPr>
            <p:spPr>
              <a:xfrm rot="8100000">
                <a:off x="6971420" y="2048864"/>
                <a:ext cx="1321806" cy="411480"/>
              </a:xfrm>
              <a:prstGeom prst="roundRect">
                <a:avLst>
                  <a:gd name="adj" fmla="val 50000"/>
                </a:avLst>
              </a:prstGeom>
              <a:grpFill/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</p:grp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5D6D8BF5-4B72-804A-B744-A47A04352259}"/>
                </a:ext>
              </a:extLst>
            </p:cNvPr>
            <p:cNvSpPr/>
            <p:nvPr/>
          </p:nvSpPr>
          <p:spPr>
            <a:xfrm flipV="1">
              <a:off x="6046497" y="1507243"/>
              <a:ext cx="2426902" cy="411480"/>
            </a:xfrm>
            <a:prstGeom prst="roundRect">
              <a:avLst>
                <a:gd name="adj" fmla="val 50000"/>
              </a:avLst>
            </a:prstGeom>
            <a:grpFill/>
            <a:ln w="9525" cap="flat" cmpd="sng" algn="ctr">
              <a:noFill/>
              <a:prstDash val="solid"/>
            </a:ln>
            <a:effectLst/>
          </p:spPr>
          <p:txBody>
            <a:bodyPr lIns="731520" tIns="0" rIns="853440" bIns="0" rtlCol="0" anchor="ctr"/>
            <a:lstStyle/>
            <a:p>
              <a:pPr defTabSz="1219170"/>
              <a:endParaRPr lang="en-US" sz="1867" kern="0" dirty="0">
                <a:solidFill>
                  <a:srgbClr val="FFFFFF"/>
                </a:solidFill>
                <a:latin typeface="Open Sans Light"/>
              </a:endParaRPr>
            </a:p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A76B40-106A-AD45-8F86-B9FD4E2C42A9}"/>
              </a:ext>
            </a:extLst>
          </p:cNvPr>
          <p:cNvGrpSpPr/>
          <p:nvPr/>
        </p:nvGrpSpPr>
        <p:grpSpPr>
          <a:xfrm rot="10800000">
            <a:off x="4432370" y="1413873"/>
            <a:ext cx="3414492" cy="2015127"/>
            <a:chOff x="640449" y="313260"/>
            <a:chExt cx="2560869" cy="1511345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397FD604-E33C-2B4D-B28C-BE54B85D1110}"/>
                </a:ext>
              </a:extLst>
            </p:cNvPr>
            <p:cNvSpPr/>
            <p:nvPr/>
          </p:nvSpPr>
          <p:spPr>
            <a:xfrm rot="2700000">
              <a:off x="1874844" y="770460"/>
              <a:ext cx="1325880" cy="411480"/>
            </a:xfrm>
            <a:prstGeom prst="roundRect">
              <a:avLst>
                <a:gd name="adj" fmla="val 50000"/>
              </a:avLst>
            </a:prstGeom>
            <a:solidFill>
              <a:srgbClr val="4DB3C7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4FB57FE0-D601-0245-B428-F83E56C168EA}"/>
                </a:ext>
              </a:extLst>
            </p:cNvPr>
            <p:cNvSpPr/>
            <p:nvPr/>
          </p:nvSpPr>
          <p:spPr>
            <a:xfrm rot="8100000">
              <a:off x="1879512" y="1413125"/>
              <a:ext cx="1321806" cy="411480"/>
            </a:xfrm>
            <a:prstGeom prst="roundRect">
              <a:avLst>
                <a:gd name="adj" fmla="val 50000"/>
              </a:avLst>
            </a:prstGeom>
            <a:solidFill>
              <a:srgbClr val="4DB3C7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8813A6B0-1705-8A42-B7B0-D1B9D24BA216}"/>
                </a:ext>
              </a:extLst>
            </p:cNvPr>
            <p:cNvSpPr/>
            <p:nvPr/>
          </p:nvSpPr>
          <p:spPr>
            <a:xfrm flipV="1">
              <a:off x="640449" y="1091722"/>
              <a:ext cx="2426902" cy="411480"/>
            </a:xfrm>
            <a:prstGeom prst="roundRect">
              <a:avLst>
                <a:gd name="adj" fmla="val 50000"/>
              </a:avLst>
            </a:prstGeom>
            <a:solidFill>
              <a:srgbClr val="4DB3C7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0" tIns="0" rIns="853440" bIns="0"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           Decentralization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865F35-83A0-8140-943E-5C8C87C7735B}"/>
              </a:ext>
            </a:extLst>
          </p:cNvPr>
          <p:cNvGrpSpPr/>
          <p:nvPr/>
        </p:nvGrpSpPr>
        <p:grpSpPr>
          <a:xfrm>
            <a:off x="4550649" y="4281536"/>
            <a:ext cx="3444769" cy="2015127"/>
            <a:chOff x="5889822" y="1186327"/>
            <a:chExt cx="2583577" cy="1511345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B29F0AB-8411-2F41-BB19-AAB516F1B2CB}"/>
                </a:ext>
              </a:extLst>
            </p:cNvPr>
            <p:cNvGrpSpPr/>
            <p:nvPr/>
          </p:nvGrpSpPr>
          <p:grpSpPr>
            <a:xfrm rot="10800000">
              <a:off x="5889822" y="1186327"/>
              <a:ext cx="1321806" cy="1511345"/>
              <a:chOff x="6971420" y="948999"/>
              <a:chExt cx="1321806" cy="1511345"/>
            </a:xfrm>
          </p:grpSpPr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1DD9285B-90E7-9040-B26A-04771525F326}"/>
                  </a:ext>
                </a:extLst>
              </p:cNvPr>
              <p:cNvSpPr/>
              <p:nvPr/>
            </p:nvSpPr>
            <p:spPr>
              <a:xfrm rot="2700000">
                <a:off x="6966752" y="1406199"/>
                <a:ext cx="1325880" cy="411480"/>
              </a:xfrm>
              <a:prstGeom prst="roundRect">
                <a:avLst>
                  <a:gd name="adj" fmla="val 50000"/>
                </a:avLst>
              </a:prstGeom>
              <a:solidFill>
                <a:srgbClr val="CF423F">
                  <a:alpha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  <p:sp>
            <p:nvSpPr>
              <p:cNvPr id="29" name="Rounded Rectangle 28">
                <a:extLst>
                  <a:ext uri="{FF2B5EF4-FFF2-40B4-BE49-F238E27FC236}">
                    <a16:creationId xmlns:a16="http://schemas.microsoft.com/office/drawing/2014/main" id="{22D8C697-596F-C54F-981D-09DE3F080DD9}"/>
                  </a:ext>
                </a:extLst>
              </p:cNvPr>
              <p:cNvSpPr/>
              <p:nvPr/>
            </p:nvSpPr>
            <p:spPr>
              <a:xfrm rot="8100000">
                <a:off x="6971420" y="2048864"/>
                <a:ext cx="1321806" cy="411480"/>
              </a:xfrm>
              <a:prstGeom prst="roundRect">
                <a:avLst>
                  <a:gd name="adj" fmla="val 50000"/>
                </a:avLst>
              </a:prstGeom>
              <a:solidFill>
                <a:srgbClr val="CF423F">
                  <a:alpha val="75000"/>
                </a:srgbClr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endParaRPr>
              </a:p>
            </p:txBody>
          </p:sp>
        </p:grp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AC321B4-7EE6-1442-8EAB-FE64E5678786}"/>
                </a:ext>
              </a:extLst>
            </p:cNvPr>
            <p:cNvSpPr/>
            <p:nvPr/>
          </p:nvSpPr>
          <p:spPr>
            <a:xfrm>
              <a:off x="6046497" y="1507243"/>
              <a:ext cx="2426902" cy="411480"/>
            </a:xfrm>
            <a:prstGeom prst="roundRect">
              <a:avLst>
                <a:gd name="adj" fmla="val 50000"/>
              </a:avLst>
            </a:prstGeom>
            <a:solidFill>
              <a:srgbClr val="CF423F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731520" tIns="0" rIns="853440" bIns="0" rtlCol="0" anchor="ctr"/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Privacy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6BB945-135B-674F-BA8C-468733A4B531}"/>
              </a:ext>
            </a:extLst>
          </p:cNvPr>
          <p:cNvGrpSpPr/>
          <p:nvPr/>
        </p:nvGrpSpPr>
        <p:grpSpPr>
          <a:xfrm>
            <a:off x="1683090" y="2235836"/>
            <a:ext cx="3414492" cy="2015127"/>
            <a:chOff x="2020559" y="954126"/>
            <a:chExt cx="2560869" cy="1511345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E83A9D0-B643-C948-8C37-173D11EECB7D}"/>
                </a:ext>
              </a:extLst>
            </p:cNvPr>
            <p:cNvSpPr/>
            <p:nvPr/>
          </p:nvSpPr>
          <p:spPr>
            <a:xfrm rot="2700000">
              <a:off x="3254954" y="1411326"/>
              <a:ext cx="1325880" cy="411480"/>
            </a:xfrm>
            <a:prstGeom prst="roundRect">
              <a:avLst>
                <a:gd name="adj" fmla="val 50000"/>
              </a:avLst>
            </a:prstGeom>
            <a:solidFill>
              <a:srgbClr val="F49D00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6CC43C5-9FED-3648-B5CC-300D58926BC6}"/>
                </a:ext>
              </a:extLst>
            </p:cNvPr>
            <p:cNvSpPr/>
            <p:nvPr/>
          </p:nvSpPr>
          <p:spPr>
            <a:xfrm rot="8100000">
              <a:off x="3259622" y="2053991"/>
              <a:ext cx="1321806" cy="411480"/>
            </a:xfrm>
            <a:prstGeom prst="roundRect">
              <a:avLst>
                <a:gd name="adj" fmla="val 50000"/>
              </a:avLst>
            </a:prstGeom>
            <a:solidFill>
              <a:srgbClr val="F49D00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0" tIns="0" rIns="85344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endParaRP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B5CECF25-A3BE-3643-AB1E-C19D81A8310F}"/>
                </a:ext>
              </a:extLst>
            </p:cNvPr>
            <p:cNvSpPr/>
            <p:nvPr/>
          </p:nvSpPr>
          <p:spPr>
            <a:xfrm>
              <a:off x="2020559" y="1732588"/>
              <a:ext cx="2426902" cy="411480"/>
            </a:xfrm>
            <a:prstGeom prst="roundRect">
              <a:avLst>
                <a:gd name="adj" fmla="val 50000"/>
              </a:avLst>
            </a:prstGeom>
            <a:solidFill>
              <a:srgbClr val="F49D00">
                <a:alpha val="75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lIns="731520" tIns="0" rIns="853440" bIns="0"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Open Sans Light"/>
                  <a:ea typeface="+mn-ea"/>
                  <a:cs typeface="+mn-cs"/>
                </a:rPr>
                <a:t>Safety (Correctness)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F220DDE-696D-6C44-B2E4-CBABDCF1A1E2}"/>
              </a:ext>
            </a:extLst>
          </p:cNvPr>
          <p:cNvSpPr/>
          <p:nvPr/>
        </p:nvSpPr>
        <p:spPr>
          <a:xfrm>
            <a:off x="789987" y="2318531"/>
            <a:ext cx="1263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defRPr/>
            </a:pPr>
            <a:r>
              <a:rPr lang="en-US" kern="0" dirty="0">
                <a:solidFill>
                  <a:srgbClr val="FFFFFF"/>
                </a:solidFill>
                <a:latin typeface="Open Sans Light"/>
              </a:rPr>
              <a:t>Auditability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BC6D58E-1DEB-6146-8F8B-5B806E4F97B3}"/>
              </a:ext>
            </a:extLst>
          </p:cNvPr>
          <p:cNvSpPr/>
          <p:nvPr/>
        </p:nvSpPr>
        <p:spPr>
          <a:xfrm>
            <a:off x="945057" y="5086846"/>
            <a:ext cx="1124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219170">
              <a:defRPr/>
            </a:pPr>
            <a:r>
              <a:rPr lang="en-US" kern="0" dirty="0">
                <a:solidFill>
                  <a:srgbClr val="FFFFFF"/>
                </a:solidFill>
                <a:latin typeface="Open Sans Light"/>
              </a:rPr>
              <a:t>Scalability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E60ECA-C2D6-FB43-AC05-73B063670961}"/>
              </a:ext>
            </a:extLst>
          </p:cNvPr>
          <p:cNvSpPr/>
          <p:nvPr/>
        </p:nvSpPr>
        <p:spPr>
          <a:xfrm>
            <a:off x="5811541" y="3203637"/>
            <a:ext cx="2872202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  <a:latin typeface="Open Sans Light"/>
              </a:rPr>
              <a:t>System should be decentralized to </a:t>
            </a:r>
            <a:br>
              <a:rPr lang="en-US" sz="1467" dirty="0">
                <a:solidFill>
                  <a:srgbClr val="57565A"/>
                </a:solidFill>
                <a:latin typeface="Open Sans Light"/>
              </a:rPr>
            </a:br>
            <a:r>
              <a:rPr lang="en-US" sz="1467" dirty="0">
                <a:solidFill>
                  <a:srgbClr val="57565A"/>
                </a:solidFill>
                <a:latin typeface="Open Sans Light"/>
              </a:rPr>
              <a:t>maximum extent possible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AEC3520-5A76-A342-810A-13465AC3E7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2900" y="3350221"/>
            <a:ext cx="279213" cy="27921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C703FCE0-E1F0-0344-92CD-3931B736B55F}"/>
              </a:ext>
            </a:extLst>
          </p:cNvPr>
          <p:cNvSpPr/>
          <p:nvPr/>
        </p:nvSpPr>
        <p:spPr>
          <a:xfrm>
            <a:off x="6544081" y="5465147"/>
            <a:ext cx="2338376" cy="695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  <a:latin typeface="Open Sans Light"/>
              </a:rPr>
              <a:t>Transactions and balances</a:t>
            </a:r>
            <a:br>
              <a:rPr lang="en-US" sz="1467" dirty="0">
                <a:solidFill>
                  <a:srgbClr val="57565A"/>
                </a:solidFill>
                <a:latin typeface="Open Sans Light"/>
              </a:rPr>
            </a:br>
            <a:r>
              <a:rPr lang="en-US" sz="1467" dirty="0">
                <a:solidFill>
                  <a:srgbClr val="57565A"/>
                </a:solidFill>
                <a:latin typeface="Open Sans Light"/>
              </a:rPr>
              <a:t> should be visible only to </a:t>
            </a:r>
            <a:br>
              <a:rPr lang="en-US" sz="1467" dirty="0">
                <a:solidFill>
                  <a:srgbClr val="57565A"/>
                </a:solidFill>
                <a:latin typeface="Open Sans Light"/>
              </a:rPr>
            </a:br>
            <a:r>
              <a:rPr lang="en-US" sz="1467" dirty="0">
                <a:solidFill>
                  <a:srgbClr val="57565A"/>
                </a:solidFill>
                <a:latin typeface="Open Sans Light"/>
              </a:rPr>
              <a:t>authorized parties. 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199843F-AB07-B144-A63F-6A69061485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868" y="5465147"/>
            <a:ext cx="279213" cy="279213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59928841-DE23-D442-829A-0F119323124E}"/>
              </a:ext>
            </a:extLst>
          </p:cNvPr>
          <p:cNvSpPr/>
          <p:nvPr/>
        </p:nvSpPr>
        <p:spPr>
          <a:xfrm>
            <a:off x="81868" y="3942554"/>
            <a:ext cx="2868488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  <a:latin typeface="Open Sans Light"/>
              </a:rPr>
              <a:t>Double spend should be prevented</a:t>
            </a:r>
          </a:p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  <a:latin typeface="Open Sans Light"/>
              </a:rPr>
              <a:t>Transactions should be Final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6385A55-30D6-A547-8748-9A35C728B1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02" y="3648378"/>
            <a:ext cx="279213" cy="279213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E332B07-440B-A14D-A81A-BF11118E4089}"/>
              </a:ext>
            </a:extLst>
          </p:cNvPr>
          <p:cNvSpPr/>
          <p:nvPr/>
        </p:nvSpPr>
        <p:spPr>
          <a:xfrm>
            <a:off x="484415" y="961686"/>
            <a:ext cx="3668742" cy="695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</a:rPr>
              <a:t>Central banks should be able to audit all transactions involving their banks. </a:t>
            </a:r>
          </a:p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</a:rPr>
              <a:t>Full visibility of money supply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E66093A-7D17-394B-8C7C-1A2C030F38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32" y="968952"/>
            <a:ext cx="279213" cy="27921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F90081CB-B3FC-A444-BBD1-8F84BEFBAB07}"/>
              </a:ext>
            </a:extLst>
          </p:cNvPr>
          <p:cNvSpPr/>
          <p:nvPr/>
        </p:nvSpPr>
        <p:spPr>
          <a:xfrm>
            <a:off x="484415" y="5956306"/>
            <a:ext cx="3668742" cy="494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89000"/>
              </a:lnSpc>
            </a:pPr>
            <a:r>
              <a:rPr lang="en-US" sz="1467" dirty="0">
                <a:solidFill>
                  <a:srgbClr val="57565A"/>
                </a:solidFill>
                <a:latin typeface="Open Sans Light"/>
              </a:rPr>
              <a:t>High transaction throughput. Scale with number of banks. 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68C5DC2-CDE1-DC48-BE54-54054993D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197" y="5977437"/>
            <a:ext cx="279213" cy="279213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E34CD6DD-01B1-4D46-BB16-A976EABAD1D0}"/>
              </a:ext>
            </a:extLst>
          </p:cNvPr>
          <p:cNvSpPr/>
          <p:nvPr/>
        </p:nvSpPr>
        <p:spPr>
          <a:xfrm>
            <a:off x="8664315" y="1260280"/>
            <a:ext cx="3416398" cy="3083119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1400" b="1" dirty="0" err="1"/>
              <a:t> Aber Protocol</a:t>
            </a:r>
          </a:p>
          <a:p>
            <a:pPr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1400" dirty="0" smtClean="0"/>
              <a:t>Probably the first </a:t>
            </a:r>
            <a:r>
              <a:rPr lang="en-US" sz="1400" dirty="0"/>
              <a:t>of a kind payment protocol that provides the following properties in the same solution: </a:t>
            </a:r>
          </a:p>
          <a:p>
            <a:pPr marL="342900" indent="-34290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 err="1"/>
              <a:t>Decentralization with Safety</a:t>
            </a:r>
          </a:p>
          <a:p>
            <a:pPr marL="342900" indent="-34290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 err="1"/>
              <a:t>Complete Transaction Privacy</a:t>
            </a:r>
          </a:p>
          <a:p>
            <a:pPr marL="342900" indent="-34290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 err="1"/>
              <a:t>High throughput and scalability. </a:t>
            </a:r>
          </a:p>
          <a:p>
            <a:pPr marL="342900" indent="-34290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+mj-lt"/>
              <a:buAutoNum type="arabicPeriod"/>
            </a:pPr>
            <a:r>
              <a:rPr lang="en-US" sz="1400" dirty="0" err="1"/>
              <a:t>Auditability</a:t>
            </a:r>
          </a:p>
          <a:p>
            <a:pPr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1400" dirty="0" err="1"/>
              <a:t>Project Aber has addressed key technical challenges in making CBDC on DLT a reality. </a:t>
            </a:r>
          </a:p>
          <a:p>
            <a:pPr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</a:pPr>
            <a:endParaRPr lang="en-US" sz="1400" dirty="0" err="1"/>
          </a:p>
        </p:txBody>
      </p:sp>
    </p:spTree>
    <p:extLst>
      <p:ext uri="{BB962C8B-B14F-4D97-AF65-F5344CB8AC3E}">
        <p14:creationId xmlns:p14="http://schemas.microsoft.com/office/powerpoint/2010/main" val="39105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25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9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625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625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625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39" y="-71306"/>
            <a:ext cx="12192000" cy="6864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BFFCD8-124A-984E-8A2F-32BA58B5A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" y="2000456"/>
            <a:ext cx="5576151" cy="3766187"/>
          </a:xfrm>
          <a:prstGeom prst="rect">
            <a:avLst/>
          </a:prstGeom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A6C95D9D-E85E-5E45-A7BC-19DB17329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6625" y="1236439"/>
            <a:ext cx="4994928" cy="36014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CA0B21-DF51-7E47-B0EE-E7864C785C36}"/>
              </a:ext>
            </a:extLst>
          </p:cNvPr>
          <p:cNvSpPr/>
          <p:nvPr/>
        </p:nvSpPr>
        <p:spPr>
          <a:xfrm>
            <a:off x="6404735" y="5102809"/>
            <a:ext cx="5576151" cy="146818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82880" tIns="182880" rIns="182880" bIns="182880">
            <a:noAutofit/>
          </a:bodyPr>
          <a:lstStyle/>
          <a:p>
            <a:pPr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</a:pPr>
            <a:r>
              <a:rPr lang="en-US" sz="1400" b="1" dirty="0" err="1"/>
              <a:t>        Hyperledger Fabric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HLF based solution was the only one that completely satisfied privacy and decentralization requirements of the POC. </a:t>
            </a:r>
          </a:p>
          <a:p>
            <a:pPr marL="171450" indent="-171450">
              <a:lnSpc>
                <a:spcPct val="94000"/>
              </a:lnSpc>
              <a:spcAft>
                <a:spcPts val="8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dirty="0" err="1"/>
              <a:t>Best all round rating across all dimensions considered. 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323DF572-A418-C446-BE6F-49A551AB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0648" y="5276675"/>
            <a:ext cx="286133" cy="22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5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5C5BBA5-8909-BC44-BF35-3F8BFE59FECC}"/>
              </a:ext>
            </a:extLst>
          </p:cNvPr>
          <p:cNvSpPr txBox="1">
            <a:spLocks/>
          </p:cNvSpPr>
          <p:nvPr/>
        </p:nvSpPr>
        <p:spPr>
          <a:xfrm>
            <a:off x="-174900" y="612373"/>
            <a:ext cx="4807588" cy="115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tx2">
                    <a:lumMod val="75000"/>
                  </a:schemeClr>
                </a:solidFill>
                <a:cs typeface="Sakkal Majalla" panose="02000000000000000000"/>
              </a:rPr>
              <a:t>Solution </a:t>
            </a:r>
            <a:r>
              <a:rPr lang="en-US" sz="3500" b="1" dirty="0" smtClean="0">
                <a:solidFill>
                  <a:schemeClr val="tx2">
                    <a:lumMod val="75000"/>
                  </a:schemeClr>
                </a:solidFill>
                <a:cs typeface="Sakkal Majalla" panose="02000000000000000000"/>
              </a:rPr>
              <a:t>Overview</a:t>
            </a:r>
            <a:endParaRPr lang="en-US" sz="3500" b="1" dirty="0">
              <a:solidFill>
                <a:schemeClr val="tx2">
                  <a:lumMod val="75000"/>
                </a:schemeClr>
              </a:solidFill>
              <a:cs typeface="Sakkal Majalla" panose="02000000000000000000"/>
            </a:endParaRPr>
          </a:p>
        </p:txBody>
      </p:sp>
      <p:sp>
        <p:nvSpPr>
          <p:cNvPr id="13" name="Shape 64">
            <a:extLst>
              <a:ext uri="{FF2B5EF4-FFF2-40B4-BE49-F238E27FC236}">
                <a16:creationId xmlns:a16="http://schemas.microsoft.com/office/drawing/2014/main" id="{363397C3-30BA-8844-A78C-7D52623D44E8}"/>
              </a:ext>
            </a:extLst>
          </p:cNvPr>
          <p:cNvSpPr txBox="1"/>
          <p:nvPr/>
        </p:nvSpPr>
        <p:spPr>
          <a:xfrm>
            <a:off x="929839" y="1766001"/>
            <a:ext cx="4957191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defTabSz="914377" hangingPunct="0">
              <a:defRPr sz="3300" spc="144">
                <a:latin typeface="IBM Plex Sans ExtraLight"/>
                <a:ea typeface="IBM Plex Sans ExtraLight"/>
                <a:cs typeface="IBM Plex Sans ExtraLight"/>
                <a:sym typeface="IBM Plex Sans ExtraLight"/>
              </a:defRPr>
            </a:pPr>
            <a:endParaRPr lang="en-US" sz="2000" kern="0" spc="144" dirty="0">
              <a:latin typeface="IBM Plex Sans Regular"/>
              <a:ea typeface="IBM Plex Sans" charset="0"/>
              <a:cs typeface="IBM Plex Sans" charset="0"/>
              <a:sym typeface="IBM Plex Sans ExtraLight"/>
            </a:endParaRPr>
          </a:p>
          <a:p>
            <a:pPr defTabSz="914377" hangingPunct="0">
              <a:defRPr sz="3300" spc="144">
                <a:latin typeface="IBM Plex Sans ExtraLight"/>
                <a:ea typeface="IBM Plex Sans ExtraLight"/>
                <a:cs typeface="IBM Plex Sans ExtraLight"/>
                <a:sym typeface="IBM Plex Sans ExtraLight"/>
              </a:defRPr>
            </a:pPr>
            <a:r>
              <a:rPr lang="en-US" sz="2200" b="1" kern="0" spc="144" dirty="0">
                <a:latin typeface="+mj-lt"/>
                <a:ea typeface="IBM Plex Sans" charset="0"/>
                <a:cs typeface="Sakkal Majalla" panose="02000000000000000000"/>
                <a:sym typeface="IBM Plex Sans ExtraLight"/>
              </a:rPr>
              <a:t>Privacy and Visibility </a:t>
            </a:r>
            <a:endParaRPr lang="en-US" sz="2200" b="1" kern="0" spc="144" dirty="0">
              <a:latin typeface="+mj-lt"/>
              <a:cs typeface="Sakkal Majalla" panose="02000000000000000000"/>
              <a:sym typeface="IBM Plex Sans ExtraLight"/>
            </a:endParaRPr>
          </a:p>
          <a:p>
            <a:pPr defTabSz="914377" hangingPunct="0">
              <a:defRPr sz="1200"/>
            </a:pPr>
            <a:r>
              <a:rPr sz="1200" kern="0" dirty="0">
                <a:latin typeface="IBM Plex Sans Regular"/>
                <a:ea typeface="IBM Plex Sans"/>
                <a:cs typeface="IBM Plex Sans"/>
                <a:sym typeface="IBM Plex Sans"/>
              </a:rPr>
              <a:t> </a:t>
            </a:r>
            <a:endParaRPr sz="3600" kern="0" dirty="0">
              <a:latin typeface="IBM Plex Sans Regular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9B14F0-FDE1-CB44-B882-2BCEA9B582B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13" y="3607687"/>
            <a:ext cx="5092700" cy="26289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0CAC073C-E367-C94D-AAD6-C538592BEAD4}"/>
              </a:ext>
            </a:extLst>
          </p:cNvPr>
          <p:cNvSpPr>
            <a:spLocks noChangeAspect="1"/>
          </p:cNvSpPr>
          <p:nvPr/>
        </p:nvSpPr>
        <p:spPr>
          <a:xfrm>
            <a:off x="3452505" y="5248446"/>
            <a:ext cx="455170" cy="454814"/>
          </a:xfrm>
          <a:prstGeom prst="ellipse">
            <a:avLst/>
          </a:prstGeom>
          <a:solidFill>
            <a:srgbClr val="FF0000">
              <a:alpha val="42000"/>
            </a:srgbClr>
          </a:solidFill>
          <a:ln w="9525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 anchorCtr="0"/>
          <a:lstStyle/>
          <a:p>
            <a:pPr algn="ctr"/>
            <a:endParaRPr lang="en-US" sz="1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hape 64">
            <a:extLst>
              <a:ext uri="{FF2B5EF4-FFF2-40B4-BE49-F238E27FC236}">
                <a16:creationId xmlns:a16="http://schemas.microsoft.com/office/drawing/2014/main" id="{436147DA-0312-804A-B1A3-2815CA450205}"/>
              </a:ext>
            </a:extLst>
          </p:cNvPr>
          <p:cNvSpPr txBox="1"/>
          <p:nvPr/>
        </p:nvSpPr>
        <p:spPr>
          <a:xfrm>
            <a:off x="7073203" y="1737482"/>
            <a:ext cx="5072658" cy="800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defTabSz="914377" hangingPunct="0">
              <a:defRPr sz="3300" spc="144">
                <a:latin typeface="IBM Plex Sans ExtraLight"/>
                <a:ea typeface="IBM Plex Sans ExtraLight"/>
                <a:cs typeface="IBM Plex Sans ExtraLight"/>
                <a:sym typeface="IBM Plex Sans ExtraLight"/>
              </a:defRPr>
            </a:pPr>
            <a:endParaRPr lang="en-US" sz="2000" kern="0" spc="144" dirty="0">
              <a:latin typeface="IBM Plex Sans Regular"/>
              <a:ea typeface="IBM Plex Sans" charset="0"/>
              <a:cs typeface="IBM Plex Sans" charset="0"/>
              <a:sym typeface="IBM Plex Sans ExtraLight"/>
            </a:endParaRPr>
          </a:p>
          <a:p>
            <a:pPr defTabSz="914377" hangingPunct="0">
              <a:defRPr sz="3300" spc="144">
                <a:latin typeface="IBM Plex Sans ExtraLight"/>
                <a:ea typeface="IBM Plex Sans ExtraLight"/>
                <a:cs typeface="IBM Plex Sans ExtraLight"/>
                <a:sym typeface="IBM Plex Sans ExtraLight"/>
              </a:defRPr>
            </a:pPr>
            <a:r>
              <a:rPr lang="en-US" sz="2000" kern="0" spc="144" dirty="0">
                <a:latin typeface="IBM Plex Sans Regular"/>
                <a:sym typeface="IBM Plex Sans ExtraLight"/>
              </a:rPr>
              <a:t>Two Tier Channel Structure</a:t>
            </a:r>
          </a:p>
          <a:p>
            <a:pPr defTabSz="914377" hangingPunct="0">
              <a:defRPr sz="1200"/>
            </a:pPr>
            <a:r>
              <a:rPr sz="1200" kern="0" dirty="0">
                <a:latin typeface="IBM Plex Sans Regular"/>
                <a:ea typeface="IBM Plex Sans"/>
                <a:cs typeface="IBM Plex Sans"/>
                <a:sym typeface="IBM Plex Sans"/>
              </a:rPr>
              <a:t> </a:t>
            </a:r>
            <a:endParaRPr sz="3600" kern="0" dirty="0">
              <a:latin typeface="IBM Plex Sans Regular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FDE48C8-5FF6-574A-AFFB-3200DC06F98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4483" y="2075343"/>
            <a:ext cx="5176447" cy="5072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C5B163E-52BC-924E-9F71-D9B1B41606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8100" y="2061909"/>
            <a:ext cx="5176800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96"/>
            <a:ext cx="12192000" cy="6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219" y="943252"/>
            <a:ext cx="53088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b="1" dirty="0">
                <a:solidFill>
                  <a:schemeClr val="tx2">
                    <a:lumMod val="75000"/>
                  </a:schemeClr>
                </a:solidFill>
                <a:latin typeface="+mj-lt"/>
                <a:cs typeface="Sakkal Majalla" panose="02000000000000000000"/>
              </a:rPr>
              <a:t>Overview-</a:t>
            </a:r>
            <a:r>
              <a:rPr lang="en-GB" sz="3500" b="1" dirty="0">
                <a:solidFill>
                  <a:schemeClr val="tx2">
                    <a:lumMod val="75000"/>
                  </a:schemeClr>
                </a:solidFill>
                <a:latin typeface="+mj-lt"/>
                <a:cs typeface="Sakkal Majalla" panose="02000000000000000000"/>
              </a:rPr>
              <a:t>Architecture Views</a:t>
            </a:r>
            <a:endParaRPr lang="en-US" sz="3500" b="1" dirty="0">
              <a:latin typeface="+mj-lt"/>
              <a:cs typeface="Sakkal Majalla" panose="0200000000000000000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F4563E-1D86-484A-A77B-61A13A2D08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32" y="1690688"/>
            <a:ext cx="8352203" cy="486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0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5273" y="3118609"/>
            <a:ext cx="368145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7D5919"/>
                </a:solidFill>
              </a:rPr>
              <a:t>Project Phases</a:t>
            </a:r>
            <a:endParaRPr lang="en-US" sz="3500" b="1" dirty="0">
              <a:solidFill>
                <a:srgbClr val="7D5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96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837" y="1204159"/>
            <a:ext cx="346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Project</a:t>
            </a:r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5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Phases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B91420-C9AC-4823-B290-3F73E666E372}"/>
              </a:ext>
            </a:extLst>
          </p:cNvPr>
          <p:cNvGrpSpPr/>
          <p:nvPr/>
        </p:nvGrpSpPr>
        <p:grpSpPr>
          <a:xfrm>
            <a:off x="596791" y="2223168"/>
            <a:ext cx="2888343" cy="3581400"/>
            <a:chOff x="1538514" y="2046514"/>
            <a:chExt cx="2583543" cy="3309257"/>
          </a:xfrm>
        </p:grpSpPr>
        <p:sp>
          <p:nvSpPr>
            <p:cNvPr id="7" name="Rectangle: Rounded Corners 39">
              <a:extLst>
                <a:ext uri="{FF2B5EF4-FFF2-40B4-BE49-F238E27FC236}">
                  <a16:creationId xmlns:a16="http://schemas.microsoft.com/office/drawing/2014/main" id="{FD22D49E-1B55-472B-8728-182FBD55CA8B}"/>
                </a:ext>
              </a:extLst>
            </p:cNvPr>
            <p:cNvSpPr/>
            <p:nvPr/>
          </p:nvSpPr>
          <p:spPr>
            <a:xfrm>
              <a:off x="1538514" y="2046514"/>
              <a:ext cx="2583543" cy="3309257"/>
            </a:xfrm>
            <a:prstGeom prst="roundRect">
              <a:avLst/>
            </a:prstGeom>
            <a:solidFill>
              <a:srgbClr val="FFFFFF"/>
            </a:solidFill>
            <a:ln w="63500">
              <a:noFill/>
            </a:ln>
            <a:effectLst>
              <a:outerShdw blurRad="368300" dist="114300" dir="8100000" algn="tr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23C3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CEA85F-F70A-4256-9019-90B94419A274}"/>
                </a:ext>
              </a:extLst>
            </p:cNvPr>
            <p:cNvCxnSpPr/>
            <p:nvPr/>
          </p:nvCxnSpPr>
          <p:spPr>
            <a:xfrm>
              <a:off x="1836057" y="4363171"/>
              <a:ext cx="1988457" cy="0"/>
            </a:xfrm>
            <a:prstGeom prst="line">
              <a:avLst/>
            </a:prstGeom>
            <a:ln w="12700">
              <a:solidFill>
                <a:srgbClr val="F1E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F956F3A-989A-412D-8A7C-F7E189A99327}"/>
                </a:ext>
              </a:extLst>
            </p:cNvPr>
            <p:cNvSpPr txBox="1"/>
            <p:nvPr/>
          </p:nvSpPr>
          <p:spPr>
            <a:xfrm>
              <a:off x="1610364" y="4396029"/>
              <a:ext cx="2511693" cy="65409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algn="ctr" defTabSz="914217"/>
              <a:r>
                <a:rPr lang="en-US" sz="2000" b="1" dirty="0" smtClean="0">
                  <a:latin typeface="Sakkal Majalla" panose="02000000000000000000" pitchFamily="2" charset="-78"/>
                  <a:ea typeface="Tahoma" panose="020B0604030504040204" pitchFamily="34" charset="0"/>
                  <a:cs typeface="Sakkal Majalla" panose="02000000000000000000" pitchFamily="2" charset="-78"/>
                </a:rPr>
                <a:t>UC1: Transactions between central banks</a:t>
              </a:r>
              <a:endParaRPr lang="en-US" sz="2000" b="1" dirty="0">
                <a:latin typeface="Sakkal Majalla" panose="02000000000000000000" pitchFamily="2" charset="-78"/>
                <a:ea typeface="Tahoma" panose="020B0604030504040204" pitchFamily="34" charset="0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B91420-C9AC-4823-B290-3F73E666E372}"/>
              </a:ext>
            </a:extLst>
          </p:cNvPr>
          <p:cNvGrpSpPr/>
          <p:nvPr/>
        </p:nvGrpSpPr>
        <p:grpSpPr>
          <a:xfrm>
            <a:off x="4382513" y="2226481"/>
            <a:ext cx="2955233" cy="3581403"/>
            <a:chOff x="1538514" y="2046514"/>
            <a:chExt cx="2583543" cy="3309257"/>
          </a:xfrm>
        </p:grpSpPr>
        <p:sp>
          <p:nvSpPr>
            <p:cNvPr id="11" name="Rectangle: Rounded Corners 39">
              <a:extLst>
                <a:ext uri="{FF2B5EF4-FFF2-40B4-BE49-F238E27FC236}">
                  <a16:creationId xmlns:a16="http://schemas.microsoft.com/office/drawing/2014/main" id="{FD22D49E-1B55-472B-8728-182FBD55CA8B}"/>
                </a:ext>
              </a:extLst>
            </p:cNvPr>
            <p:cNvSpPr/>
            <p:nvPr/>
          </p:nvSpPr>
          <p:spPr>
            <a:xfrm>
              <a:off x="1538514" y="2046514"/>
              <a:ext cx="2583543" cy="3309257"/>
            </a:xfrm>
            <a:prstGeom prst="roundRect">
              <a:avLst/>
            </a:prstGeom>
            <a:solidFill>
              <a:srgbClr val="FFFFFF"/>
            </a:solidFill>
            <a:ln w="63500">
              <a:noFill/>
            </a:ln>
            <a:effectLst>
              <a:outerShdw blurRad="368300" dist="114300" dir="8100000" algn="tr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23C3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3CEA85F-F70A-4256-9019-90B94419A274}"/>
                </a:ext>
              </a:extLst>
            </p:cNvPr>
            <p:cNvCxnSpPr/>
            <p:nvPr/>
          </p:nvCxnSpPr>
          <p:spPr>
            <a:xfrm>
              <a:off x="1868829" y="4363172"/>
              <a:ext cx="1988457" cy="0"/>
            </a:xfrm>
            <a:prstGeom prst="line">
              <a:avLst/>
            </a:prstGeom>
            <a:ln w="12700">
              <a:solidFill>
                <a:srgbClr val="F1E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956F3A-989A-412D-8A7C-F7E189A99327}"/>
                </a:ext>
              </a:extLst>
            </p:cNvPr>
            <p:cNvSpPr txBox="1"/>
            <p:nvPr/>
          </p:nvSpPr>
          <p:spPr>
            <a:xfrm>
              <a:off x="1714740" y="4406762"/>
              <a:ext cx="2296638" cy="654095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lvl="0" algn="ctr" defTabSz="914217"/>
              <a:r>
                <a:rPr lang="en-US" sz="2000" b="1" dirty="0" smtClean="0"/>
                <a:t>UC2: Domestic transactions </a:t>
              </a:r>
              <a:endParaRPr lang="en-US" sz="2000" b="1" dirty="0">
                <a:solidFill>
                  <a:srgbClr val="898989"/>
                </a:solidFill>
                <a:latin typeface="Sakkal Majalla" panose="02000000000000000000" pitchFamily="2" charset="-78"/>
                <a:ea typeface="Tahoma" panose="020B0604030504040204" pitchFamily="34" charset="0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2B91420-C9AC-4823-B290-3F73E666E372}"/>
              </a:ext>
            </a:extLst>
          </p:cNvPr>
          <p:cNvGrpSpPr/>
          <p:nvPr/>
        </p:nvGrpSpPr>
        <p:grpSpPr>
          <a:xfrm>
            <a:off x="8235125" y="2299366"/>
            <a:ext cx="2999329" cy="3505202"/>
            <a:chOff x="1538514" y="2046514"/>
            <a:chExt cx="2583543" cy="3309257"/>
          </a:xfrm>
        </p:grpSpPr>
        <p:sp>
          <p:nvSpPr>
            <p:cNvPr id="15" name="Rectangle: Rounded Corners 39">
              <a:extLst>
                <a:ext uri="{FF2B5EF4-FFF2-40B4-BE49-F238E27FC236}">
                  <a16:creationId xmlns:a16="http://schemas.microsoft.com/office/drawing/2014/main" id="{FD22D49E-1B55-472B-8728-182FBD55CA8B}"/>
                </a:ext>
              </a:extLst>
            </p:cNvPr>
            <p:cNvSpPr/>
            <p:nvPr/>
          </p:nvSpPr>
          <p:spPr>
            <a:xfrm>
              <a:off x="1538514" y="2046514"/>
              <a:ext cx="2583543" cy="3309257"/>
            </a:xfrm>
            <a:prstGeom prst="roundRect">
              <a:avLst/>
            </a:prstGeom>
            <a:solidFill>
              <a:srgbClr val="FFFFFF"/>
            </a:solidFill>
            <a:ln w="63500">
              <a:noFill/>
            </a:ln>
            <a:effectLst>
              <a:outerShdw blurRad="368300" dist="114300" dir="8100000" algn="tr" rotWithShape="0">
                <a:schemeClr val="tx1">
                  <a:alpha val="2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23C3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73CEA85F-F70A-4256-9019-90B94419A274}"/>
                </a:ext>
              </a:extLst>
            </p:cNvPr>
            <p:cNvCxnSpPr/>
            <p:nvPr/>
          </p:nvCxnSpPr>
          <p:spPr>
            <a:xfrm>
              <a:off x="1792106" y="4379962"/>
              <a:ext cx="1988457" cy="0"/>
            </a:xfrm>
            <a:prstGeom prst="line">
              <a:avLst/>
            </a:prstGeom>
            <a:ln w="12700">
              <a:solidFill>
                <a:srgbClr val="F1EFE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956F3A-989A-412D-8A7C-F7E189A99327}"/>
                </a:ext>
              </a:extLst>
            </p:cNvPr>
            <p:cNvSpPr txBox="1"/>
            <p:nvPr/>
          </p:nvSpPr>
          <p:spPr>
            <a:xfrm>
              <a:off x="1836056" y="4447106"/>
              <a:ext cx="1944507" cy="66831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 rtl="1"/>
              <a:r>
                <a:rPr lang="en-US" sz="2000" b="1" dirty="0" smtClean="0"/>
                <a:t>UC3: Cross-boarder transactions</a:t>
              </a:r>
              <a:endParaRPr lang="ar-SA" sz="2000" b="1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77064" y="2354451"/>
            <a:ext cx="2282693" cy="2222845"/>
            <a:chOff x="0" y="0"/>
            <a:chExt cx="4343401" cy="3886200"/>
          </a:xfrm>
        </p:grpSpPr>
        <p:pic>
          <p:nvPicPr>
            <p:cNvPr id="19" name="Picture 18" descr="A close up of a map&#10;&#10;Description automatically generated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343401" cy="3886200"/>
            </a:xfrm>
            <a:prstGeom prst="rect">
              <a:avLst/>
            </a:prstGeom>
          </p:spPr>
        </p:pic>
        <p:pic>
          <p:nvPicPr>
            <p:cNvPr id="20" name="Picture 19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940" y="0"/>
              <a:ext cx="1554277" cy="47525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4723836" y="2356381"/>
            <a:ext cx="2286886" cy="2271328"/>
            <a:chOff x="0" y="39725"/>
            <a:chExt cx="2860336" cy="2653376"/>
          </a:xfrm>
        </p:grpSpPr>
        <p:pic>
          <p:nvPicPr>
            <p:cNvPr id="22" name="Content Placeholder 3" descr="A close up of a map&#10;&#10;Description automatically generated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7734"/>
              <a:ext cx="2860336" cy="262536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2201" y="39725"/>
              <a:ext cx="1165453" cy="346376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8536224" y="2416963"/>
            <a:ext cx="2346104" cy="2236534"/>
            <a:chOff x="0" y="35067"/>
            <a:chExt cx="2661920" cy="2572878"/>
          </a:xfrm>
        </p:grpSpPr>
        <p:pic>
          <p:nvPicPr>
            <p:cNvPr id="25" name="Picture 24" descr="A close up of a map&#10;&#10;Description automatically generated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4455"/>
              <a:ext cx="2661920" cy="2523490"/>
            </a:xfrm>
            <a:prstGeom prst="rect">
              <a:avLst/>
            </a:prstGeom>
          </p:spPr>
        </p:pic>
        <p:pic>
          <p:nvPicPr>
            <p:cNvPr id="26" name="Picture 25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391" y="35067"/>
              <a:ext cx="1063416" cy="376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98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837" y="1204159"/>
            <a:ext cx="346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Project </a:t>
            </a:r>
            <a:r>
              <a:rPr lang="en-US" sz="35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Result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91478" y="1752600"/>
            <a:ext cx="7620000" cy="4114800"/>
          </a:xfrm>
          <a:prstGeom prst="rect">
            <a:avLst/>
          </a:prstGeom>
          <a:noFill/>
          <a:ln>
            <a:solidFill>
              <a:srgbClr val="B89207"/>
            </a:solidFill>
            <a:prstDash val="dash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6985924" y="3016740"/>
            <a:ext cx="468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SA" dirty="0"/>
          </a:p>
        </p:txBody>
      </p:sp>
      <p:sp>
        <p:nvSpPr>
          <p:cNvPr id="30" name="TextBox 29"/>
          <p:cNvSpPr txBox="1"/>
          <p:nvPr/>
        </p:nvSpPr>
        <p:spPr>
          <a:xfrm>
            <a:off x="707376" y="2214360"/>
            <a:ext cx="7124399" cy="32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/>
              <a:t>The </a:t>
            </a:r>
            <a:r>
              <a:rPr lang="en-US" sz="1400" dirty="0"/>
              <a:t>project demonstrated that distributed ledger technologies will contribute to providing central banks with the necessary </a:t>
            </a:r>
            <a:r>
              <a:rPr lang="en-US" sz="1400" dirty="0" smtClean="0"/>
              <a:t>capabilities to develop </a:t>
            </a:r>
            <a:r>
              <a:rPr lang="en-US" sz="1400" dirty="0"/>
              <a:t>payment systems at the </a:t>
            </a:r>
            <a:r>
              <a:rPr lang="en-US" sz="1400" dirty="0" smtClean="0"/>
              <a:t>domestic </a:t>
            </a:r>
            <a:r>
              <a:rPr lang="en-US" sz="1400" dirty="0"/>
              <a:t>level, as well as to facilitate cross-border payments. </a:t>
            </a:r>
            <a:endParaRPr lang="en-US" sz="1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/>
              <a:t>The </a:t>
            </a:r>
            <a:r>
              <a:rPr lang="en-US" sz="1400" dirty="0"/>
              <a:t>project achieved its </a:t>
            </a:r>
            <a:r>
              <a:rPr lang="en-US" sz="1400" dirty="0" smtClean="0"/>
              <a:t>key </a:t>
            </a:r>
            <a:r>
              <a:rPr lang="en-US" sz="1400" dirty="0"/>
              <a:t>objectives of establishing the concept, the actual application of </a:t>
            </a:r>
            <a:r>
              <a:rPr lang="en-US" sz="1400" dirty="0" smtClean="0"/>
              <a:t>DLT and </a:t>
            </a:r>
            <a:r>
              <a:rPr lang="en-US" sz="1400" dirty="0"/>
              <a:t>knowing the extent of their impact, and the participation of commercial banks in this process</a:t>
            </a:r>
            <a:r>
              <a:rPr lang="en-US" sz="1400" dirty="0" smtClean="0"/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/>
              <a:t>The </a:t>
            </a:r>
            <a:r>
              <a:rPr lang="en-US" sz="1400" dirty="0"/>
              <a:t>results achieved by the project can be used to expand the scope of knowledge content and expertise in the use of </a:t>
            </a:r>
            <a:r>
              <a:rPr lang="en-US" sz="1400" dirty="0" err="1"/>
              <a:t>blockchain</a:t>
            </a:r>
            <a:r>
              <a:rPr lang="en-US" sz="1400" dirty="0"/>
              <a:t> and </a:t>
            </a:r>
            <a:r>
              <a:rPr lang="en-US" sz="1400" dirty="0" smtClean="0"/>
              <a:t>DLT in </a:t>
            </a:r>
            <a:r>
              <a:rPr lang="en-US" sz="1400" dirty="0"/>
              <a:t>the projects that may follow. </a:t>
            </a:r>
            <a:endParaRPr lang="en-US" sz="1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1400" dirty="0" smtClean="0"/>
              <a:t>In </a:t>
            </a:r>
            <a:r>
              <a:rPr lang="en-US" sz="1400" dirty="0"/>
              <a:t>the event that a realistic application is desired to build a central bank digital currency project based on </a:t>
            </a:r>
            <a:r>
              <a:rPr lang="en-US" sz="1400" dirty="0" smtClean="0"/>
              <a:t>DLT, the </a:t>
            </a:r>
            <a:r>
              <a:rPr lang="en-US" sz="1400" dirty="0"/>
              <a:t>economic impact </a:t>
            </a:r>
            <a:r>
              <a:rPr lang="en-US" sz="1400" dirty="0" smtClean="0"/>
              <a:t>needs to be examined extensively</a:t>
            </a:r>
            <a:r>
              <a:rPr lang="en-US" sz="1400" dirty="0"/>
              <a:t>. </a:t>
            </a:r>
            <a:endParaRPr lang="ar-SA" sz="1400" dirty="0" smtClean="0"/>
          </a:p>
        </p:txBody>
      </p:sp>
      <p:grpSp>
        <p:nvGrpSpPr>
          <p:cNvPr id="31" name="Group 30"/>
          <p:cNvGrpSpPr/>
          <p:nvPr/>
        </p:nvGrpSpPr>
        <p:grpSpPr>
          <a:xfrm>
            <a:off x="8767148" y="1027906"/>
            <a:ext cx="1828800" cy="2689118"/>
            <a:chOff x="8305800" y="2438400"/>
            <a:chExt cx="1828800" cy="2689118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687CA68-718B-45E8-8294-B889DD84F4B4}"/>
                </a:ext>
              </a:extLst>
            </p:cNvPr>
            <p:cNvSpPr/>
            <p:nvPr/>
          </p:nvSpPr>
          <p:spPr>
            <a:xfrm>
              <a:off x="8305800" y="2438400"/>
              <a:ext cx="1828800" cy="2689118"/>
            </a:xfrm>
            <a:custGeom>
              <a:avLst/>
              <a:gdLst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69955 w 1537011"/>
                <a:gd name="connsiteY16" fmla="*/ 2463220 h 2480745"/>
                <a:gd name="connsiteX17" fmla="*/ 500911 w 1537011"/>
                <a:gd name="connsiteY17" fmla="*/ 2459508 h 2480745"/>
                <a:gd name="connsiteX18" fmla="*/ 447457 w 1537011"/>
                <a:gd name="connsiteY18" fmla="*/ 2446887 h 2480745"/>
                <a:gd name="connsiteX19" fmla="*/ 391775 w 1537011"/>
                <a:gd name="connsiteY19" fmla="*/ 2352600 h 2480745"/>
                <a:gd name="connsiteX20" fmla="*/ 470472 w 1537011"/>
                <a:gd name="connsiteY20" fmla="*/ 2270192 h 2480745"/>
                <a:gd name="connsiteX21" fmla="*/ 460819 w 1537011"/>
                <a:gd name="connsiteY21" fmla="*/ 2117997 h 2480745"/>
                <a:gd name="connsiteX22" fmla="*/ 417759 w 1537011"/>
                <a:gd name="connsiteY22" fmla="*/ 2125420 h 2480745"/>
                <a:gd name="connsiteX23" fmla="*/ 390290 w 1537011"/>
                <a:gd name="connsiteY23" fmla="*/ 2156602 h 2480745"/>
                <a:gd name="connsiteX24" fmla="*/ 414047 w 1537011"/>
                <a:gd name="connsiteY24" fmla="*/ 2190753 h 2480745"/>
                <a:gd name="connsiteX25" fmla="*/ 458592 w 1537011"/>
                <a:gd name="connsiteY25" fmla="*/ 2201147 h 2480745"/>
                <a:gd name="connsiteX26" fmla="*/ 763724 w 1537011"/>
                <a:gd name="connsiteY26" fmla="*/ 2210798 h 2480745"/>
                <a:gd name="connsiteX27" fmla="*/ 1054751 w 1537011"/>
                <a:gd name="connsiteY27" fmla="*/ 2220450 h 2480745"/>
                <a:gd name="connsiteX28" fmla="*/ 1106721 w 1537011"/>
                <a:gd name="connsiteY28" fmla="*/ 2215253 h 2480745"/>
                <a:gd name="connsiteX29" fmla="*/ 1136417 w 1537011"/>
                <a:gd name="connsiteY29" fmla="*/ 2182586 h 2480745"/>
                <a:gd name="connsiteX30" fmla="*/ 1110433 w 1537011"/>
                <a:gd name="connsiteY30" fmla="*/ 2146950 h 2480745"/>
                <a:gd name="connsiteX31" fmla="*/ 1045100 w 1537011"/>
                <a:gd name="connsiteY31" fmla="*/ 2136557 h 2480745"/>
                <a:gd name="connsiteX32" fmla="*/ 460819 w 1537011"/>
                <a:gd name="connsiteY32" fmla="*/ 2117997 h 2480745"/>
                <a:gd name="connsiteX33" fmla="*/ 425926 w 1537011"/>
                <a:gd name="connsiteY33" fmla="*/ 2063800 h 2480745"/>
                <a:gd name="connsiteX34" fmla="*/ 465274 w 1537011"/>
                <a:gd name="connsiteY34" fmla="*/ 2065285 h 2480745"/>
                <a:gd name="connsiteX35" fmla="*/ 506849 w 1537011"/>
                <a:gd name="connsiteY35" fmla="*/ 2066770 h 2480745"/>
                <a:gd name="connsiteX36" fmla="*/ 526151 w 1537011"/>
                <a:gd name="connsiteY36" fmla="*/ 2066770 h 2480745"/>
                <a:gd name="connsiteX37" fmla="*/ 1096326 w 1537011"/>
                <a:gd name="connsiteY37" fmla="*/ 2083845 h 2480745"/>
                <a:gd name="connsiteX38" fmla="*/ 1137159 w 1537011"/>
                <a:gd name="connsiteY38" fmla="*/ 2097209 h 2480745"/>
                <a:gd name="connsiteX39" fmla="*/ 1192840 w 1537011"/>
                <a:gd name="connsiteY39" fmla="*/ 2187041 h 2480745"/>
                <a:gd name="connsiteX40" fmla="*/ 1128251 w 1537011"/>
                <a:gd name="connsiteY40" fmla="*/ 2267964 h 2480745"/>
                <a:gd name="connsiteX41" fmla="*/ 1097811 w 1537011"/>
                <a:gd name="connsiteY41" fmla="*/ 2276131 h 2480745"/>
                <a:gd name="connsiteX42" fmla="*/ 443001 w 1537011"/>
                <a:gd name="connsiteY42" fmla="*/ 2256828 h 2480745"/>
                <a:gd name="connsiteX43" fmla="*/ 338320 w 1537011"/>
                <a:gd name="connsiteY43" fmla="*/ 2126163 h 2480745"/>
                <a:gd name="connsiteX44" fmla="*/ 425926 w 1537011"/>
                <a:gd name="connsiteY44" fmla="*/ 2063800 h 2480745"/>
                <a:gd name="connsiteX45" fmla="*/ 446713 w 1537011"/>
                <a:gd name="connsiteY45" fmla="*/ 1916802 h 2480745"/>
                <a:gd name="connsiteX46" fmla="*/ 390289 w 1537011"/>
                <a:gd name="connsiteY46" fmla="*/ 1927939 h 2480745"/>
                <a:gd name="connsiteX47" fmla="*/ 388062 w 1537011"/>
                <a:gd name="connsiteY47" fmla="*/ 1982877 h 2480745"/>
                <a:gd name="connsiteX48" fmla="*/ 440773 w 1537011"/>
                <a:gd name="connsiteY48" fmla="*/ 1996983 h 2480745"/>
                <a:gd name="connsiteX49" fmla="*/ 1098555 w 1537011"/>
                <a:gd name="connsiteY49" fmla="*/ 2018513 h 2480745"/>
                <a:gd name="connsiteX50" fmla="*/ 1149038 w 1537011"/>
                <a:gd name="connsiteY50" fmla="*/ 2008119 h 2480745"/>
                <a:gd name="connsiteX51" fmla="*/ 1151266 w 1537011"/>
                <a:gd name="connsiteY51" fmla="*/ 1952438 h 2480745"/>
                <a:gd name="connsiteX52" fmla="*/ 1098555 w 1537011"/>
                <a:gd name="connsiteY52" fmla="*/ 1937590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65995 w 1537011"/>
                <a:gd name="connsiteY15" fmla="*/ 2480745 h 2480745"/>
                <a:gd name="connsiteX16" fmla="*/ 500911 w 1537011"/>
                <a:gd name="connsiteY16" fmla="*/ 2459508 h 2480745"/>
                <a:gd name="connsiteX17" fmla="*/ 447457 w 1537011"/>
                <a:gd name="connsiteY17" fmla="*/ 2446887 h 2480745"/>
                <a:gd name="connsiteX18" fmla="*/ 391775 w 1537011"/>
                <a:gd name="connsiteY18" fmla="*/ 2352600 h 2480745"/>
                <a:gd name="connsiteX19" fmla="*/ 470472 w 1537011"/>
                <a:gd name="connsiteY19" fmla="*/ 2270192 h 2480745"/>
                <a:gd name="connsiteX20" fmla="*/ 460819 w 1537011"/>
                <a:gd name="connsiteY20" fmla="*/ 2117997 h 2480745"/>
                <a:gd name="connsiteX21" fmla="*/ 417759 w 1537011"/>
                <a:gd name="connsiteY21" fmla="*/ 2125420 h 2480745"/>
                <a:gd name="connsiteX22" fmla="*/ 390290 w 1537011"/>
                <a:gd name="connsiteY22" fmla="*/ 2156602 h 2480745"/>
                <a:gd name="connsiteX23" fmla="*/ 414047 w 1537011"/>
                <a:gd name="connsiteY23" fmla="*/ 2190753 h 2480745"/>
                <a:gd name="connsiteX24" fmla="*/ 458592 w 1537011"/>
                <a:gd name="connsiteY24" fmla="*/ 2201147 h 2480745"/>
                <a:gd name="connsiteX25" fmla="*/ 763724 w 1537011"/>
                <a:gd name="connsiteY25" fmla="*/ 2210798 h 2480745"/>
                <a:gd name="connsiteX26" fmla="*/ 1054751 w 1537011"/>
                <a:gd name="connsiteY26" fmla="*/ 2220450 h 2480745"/>
                <a:gd name="connsiteX27" fmla="*/ 1106721 w 1537011"/>
                <a:gd name="connsiteY27" fmla="*/ 2215253 h 2480745"/>
                <a:gd name="connsiteX28" fmla="*/ 1136417 w 1537011"/>
                <a:gd name="connsiteY28" fmla="*/ 2182586 h 2480745"/>
                <a:gd name="connsiteX29" fmla="*/ 1110433 w 1537011"/>
                <a:gd name="connsiteY29" fmla="*/ 2146950 h 2480745"/>
                <a:gd name="connsiteX30" fmla="*/ 1045100 w 1537011"/>
                <a:gd name="connsiteY30" fmla="*/ 2136557 h 2480745"/>
                <a:gd name="connsiteX31" fmla="*/ 460819 w 1537011"/>
                <a:gd name="connsiteY31" fmla="*/ 2117997 h 2480745"/>
                <a:gd name="connsiteX32" fmla="*/ 425926 w 1537011"/>
                <a:gd name="connsiteY32" fmla="*/ 2063800 h 2480745"/>
                <a:gd name="connsiteX33" fmla="*/ 465274 w 1537011"/>
                <a:gd name="connsiteY33" fmla="*/ 2065285 h 2480745"/>
                <a:gd name="connsiteX34" fmla="*/ 506849 w 1537011"/>
                <a:gd name="connsiteY34" fmla="*/ 2066770 h 2480745"/>
                <a:gd name="connsiteX35" fmla="*/ 526151 w 1537011"/>
                <a:gd name="connsiteY35" fmla="*/ 2066770 h 2480745"/>
                <a:gd name="connsiteX36" fmla="*/ 1096326 w 1537011"/>
                <a:gd name="connsiteY36" fmla="*/ 2083845 h 2480745"/>
                <a:gd name="connsiteX37" fmla="*/ 1137159 w 1537011"/>
                <a:gd name="connsiteY37" fmla="*/ 2097209 h 2480745"/>
                <a:gd name="connsiteX38" fmla="*/ 1192840 w 1537011"/>
                <a:gd name="connsiteY38" fmla="*/ 2187041 h 2480745"/>
                <a:gd name="connsiteX39" fmla="*/ 1128251 w 1537011"/>
                <a:gd name="connsiteY39" fmla="*/ 2267964 h 2480745"/>
                <a:gd name="connsiteX40" fmla="*/ 1097811 w 1537011"/>
                <a:gd name="connsiteY40" fmla="*/ 2276131 h 2480745"/>
                <a:gd name="connsiteX41" fmla="*/ 443001 w 1537011"/>
                <a:gd name="connsiteY41" fmla="*/ 2256828 h 2480745"/>
                <a:gd name="connsiteX42" fmla="*/ 338320 w 1537011"/>
                <a:gd name="connsiteY42" fmla="*/ 2126163 h 2480745"/>
                <a:gd name="connsiteX43" fmla="*/ 425926 w 1537011"/>
                <a:gd name="connsiteY43" fmla="*/ 2063800 h 2480745"/>
                <a:gd name="connsiteX44" fmla="*/ 446713 w 1537011"/>
                <a:gd name="connsiteY44" fmla="*/ 1916802 h 2480745"/>
                <a:gd name="connsiteX45" fmla="*/ 390289 w 1537011"/>
                <a:gd name="connsiteY45" fmla="*/ 1927939 h 2480745"/>
                <a:gd name="connsiteX46" fmla="*/ 388062 w 1537011"/>
                <a:gd name="connsiteY46" fmla="*/ 1982877 h 2480745"/>
                <a:gd name="connsiteX47" fmla="*/ 440773 w 1537011"/>
                <a:gd name="connsiteY47" fmla="*/ 1996983 h 2480745"/>
                <a:gd name="connsiteX48" fmla="*/ 1098555 w 1537011"/>
                <a:gd name="connsiteY48" fmla="*/ 2018513 h 2480745"/>
                <a:gd name="connsiteX49" fmla="*/ 1149038 w 1537011"/>
                <a:gd name="connsiteY49" fmla="*/ 2008119 h 2480745"/>
                <a:gd name="connsiteX50" fmla="*/ 1151266 w 1537011"/>
                <a:gd name="connsiteY50" fmla="*/ 1952438 h 2480745"/>
                <a:gd name="connsiteX51" fmla="*/ 1098555 w 1537011"/>
                <a:gd name="connsiteY51" fmla="*/ 1937590 h 2480745"/>
                <a:gd name="connsiteX52" fmla="*/ 446713 w 1537011"/>
                <a:gd name="connsiteY52" fmla="*/ 1916802 h 2480745"/>
                <a:gd name="connsiteX53" fmla="*/ 523923 w 1537011"/>
                <a:gd name="connsiteY53" fmla="*/ 192914 h 2480745"/>
                <a:gd name="connsiteX54" fmla="*/ 408107 w 1537011"/>
                <a:gd name="connsiteY54" fmla="*/ 273095 h 2480745"/>
                <a:gd name="connsiteX55" fmla="*/ 183898 w 1537011"/>
                <a:gd name="connsiteY55" fmla="*/ 552985 h 2480745"/>
                <a:gd name="connsiteX56" fmla="*/ 150488 w 1537011"/>
                <a:gd name="connsiteY56" fmla="*/ 820997 h 2480745"/>
                <a:gd name="connsiteX57" fmla="*/ 244033 w 1537011"/>
                <a:gd name="connsiteY57" fmla="*/ 1149145 h 2480745"/>
                <a:gd name="connsiteX58" fmla="*/ 242548 w 1537011"/>
                <a:gd name="connsiteY58" fmla="*/ 1156569 h 2480745"/>
                <a:gd name="connsiteX59" fmla="*/ 154200 w 1537011"/>
                <a:gd name="connsiteY59" fmla="*/ 950920 h 2480745"/>
                <a:gd name="connsiteX60" fmla="*/ 131186 w 1537011"/>
                <a:gd name="connsiteY60" fmla="*/ 648757 h 2480745"/>
                <a:gd name="connsiteX61" fmla="*/ 215821 w 1537011"/>
                <a:gd name="connsiteY61" fmla="*/ 443851 h 2480745"/>
                <a:gd name="connsiteX62" fmla="*/ 500165 w 1537011"/>
                <a:gd name="connsiteY62" fmla="*/ 201081 h 2480745"/>
                <a:gd name="connsiteX63" fmla="*/ 523923 w 1537011"/>
                <a:gd name="connsiteY63" fmla="*/ 192914 h 2480745"/>
                <a:gd name="connsiteX64" fmla="*/ 800630 w 1537011"/>
                <a:gd name="connsiteY64" fmla="*/ 46764 h 2480745"/>
                <a:gd name="connsiteX65" fmla="*/ 713588 w 1537011"/>
                <a:gd name="connsiteY65" fmla="*/ 47343 h 2480745"/>
                <a:gd name="connsiteX66" fmla="*/ 595938 w 1537011"/>
                <a:gd name="connsiteY66" fmla="*/ 67446 h 2480745"/>
                <a:gd name="connsiteX67" fmla="*/ 175732 w 1537011"/>
                <a:gd name="connsiteY67" fmla="*/ 344366 h 2480745"/>
                <a:gd name="connsiteX68" fmla="*/ 49521 w 1537011"/>
                <a:gd name="connsiteY68" fmla="*/ 655438 h 2480745"/>
                <a:gd name="connsiteX69" fmla="*/ 137126 w 1537011"/>
                <a:gd name="connsiteY69" fmla="*/ 1109796 h 2480745"/>
                <a:gd name="connsiteX70" fmla="*/ 310109 w 1537011"/>
                <a:gd name="connsiteY70" fmla="*/ 1387460 h 2480745"/>
                <a:gd name="connsiteX71" fmla="*/ 440773 w 1537011"/>
                <a:gd name="connsiteY71" fmla="*/ 1695562 h 2480745"/>
                <a:gd name="connsiteX72" fmla="*/ 460819 w 1537011"/>
                <a:gd name="connsiteY72" fmla="*/ 1792076 h 2480745"/>
                <a:gd name="connsiteX73" fmla="*/ 492743 w 1537011"/>
                <a:gd name="connsiteY73" fmla="*/ 1817318 h 2480745"/>
                <a:gd name="connsiteX74" fmla="*/ 1065146 w 1537011"/>
                <a:gd name="connsiteY74" fmla="*/ 1836621 h 2480745"/>
                <a:gd name="connsiteX75" fmla="*/ 1089645 w 1537011"/>
                <a:gd name="connsiteY75" fmla="*/ 1818803 h 2480745"/>
                <a:gd name="connsiteX76" fmla="*/ 1116372 w 1537011"/>
                <a:gd name="connsiteY76" fmla="*/ 1688138 h 2480745"/>
                <a:gd name="connsiteX77" fmla="*/ 1268567 w 1537011"/>
                <a:gd name="connsiteY77" fmla="*/ 1319900 h 2480745"/>
                <a:gd name="connsiteX78" fmla="*/ 1376960 w 1537011"/>
                <a:gd name="connsiteY78" fmla="*/ 1166220 h 2480745"/>
                <a:gd name="connsiteX79" fmla="*/ 1468276 w 1537011"/>
                <a:gd name="connsiteY79" fmla="*/ 916026 h 2480745"/>
                <a:gd name="connsiteX80" fmla="*/ 1468276 w 1537011"/>
                <a:gd name="connsiteY80" fmla="*/ 599015 h 2480745"/>
                <a:gd name="connsiteX81" fmla="*/ 1056236 w 1537011"/>
                <a:gd name="connsiteY81" fmla="*/ 110506 h 2480745"/>
                <a:gd name="connsiteX82" fmla="*/ 800630 w 1537011"/>
                <a:gd name="connsiteY82" fmla="*/ 46764 h 2480745"/>
                <a:gd name="connsiteX83" fmla="*/ 794163 w 1537011"/>
                <a:gd name="connsiteY83" fmla="*/ 814 h 2480745"/>
                <a:gd name="connsiteX84" fmla="*/ 1036191 w 1537011"/>
                <a:gd name="connsiteY84" fmla="*/ 52598 h 2480745"/>
                <a:gd name="connsiteX85" fmla="*/ 1503912 w 1537011"/>
                <a:gd name="connsiteY85" fmla="*/ 551500 h 2480745"/>
                <a:gd name="connsiteX86" fmla="*/ 1518761 w 1537011"/>
                <a:gd name="connsiteY86" fmla="*/ 910830 h 2480745"/>
                <a:gd name="connsiteX87" fmla="*/ 1377702 w 1537011"/>
                <a:gd name="connsiteY87" fmla="*/ 1250855 h 2480745"/>
                <a:gd name="connsiteX88" fmla="*/ 1264855 w 1537011"/>
                <a:gd name="connsiteY88" fmla="*/ 1406020 h 2480745"/>
                <a:gd name="connsiteX89" fmla="*/ 1163144 w 1537011"/>
                <a:gd name="connsiteY89" fmla="*/ 1694078 h 2480745"/>
                <a:gd name="connsiteX90" fmla="*/ 1115630 w 1537011"/>
                <a:gd name="connsiteY90" fmla="*/ 1876711 h 2480745"/>
                <a:gd name="connsiteX91" fmla="*/ 1149781 w 1537011"/>
                <a:gd name="connsiteY91" fmla="*/ 1887848 h 2480745"/>
                <a:gd name="connsiteX92" fmla="*/ 1229961 w 1537011"/>
                <a:gd name="connsiteY92" fmla="*/ 1991044 h 2480745"/>
                <a:gd name="connsiteX93" fmla="*/ 1126023 w 1537011"/>
                <a:gd name="connsiteY93" fmla="*/ 2077164 h 2480745"/>
                <a:gd name="connsiteX94" fmla="*/ 1100038 w 1537011"/>
                <a:gd name="connsiteY94" fmla="*/ 2077906 h 2480745"/>
                <a:gd name="connsiteX95" fmla="*/ 423698 w 1537011"/>
                <a:gd name="connsiteY95" fmla="*/ 2054891 h 2480745"/>
                <a:gd name="connsiteX96" fmla="*/ 368017 w 1537011"/>
                <a:gd name="connsiteY96" fmla="*/ 2039300 h 2480745"/>
                <a:gd name="connsiteX97" fmla="*/ 311594 w 1537011"/>
                <a:gd name="connsiteY97" fmla="*/ 1951695 h 2480745"/>
                <a:gd name="connsiteX98" fmla="*/ 382123 w 1537011"/>
                <a:gd name="connsiteY98" fmla="*/ 1867803 h 2480745"/>
                <a:gd name="connsiteX99" fmla="*/ 434092 w 1537011"/>
                <a:gd name="connsiteY99" fmla="*/ 1854439 h 2480745"/>
                <a:gd name="connsiteX100" fmla="*/ 387320 w 1537011"/>
                <a:gd name="connsiteY100" fmla="*/ 1655472 h 2480745"/>
                <a:gd name="connsiteX101" fmla="*/ 301199 w 1537011"/>
                <a:gd name="connsiteY101" fmla="*/ 1459474 h 2480745"/>
                <a:gd name="connsiteX102" fmla="*/ 137869 w 1537011"/>
                <a:gd name="connsiteY102" fmla="*/ 1212992 h 2480745"/>
                <a:gd name="connsiteX103" fmla="*/ 2748 w 1537011"/>
                <a:gd name="connsiteY103" fmla="*/ 664348 h 2480745"/>
                <a:gd name="connsiteX104" fmla="*/ 145292 w 1537011"/>
                <a:gd name="connsiteY104" fmla="*/ 308730 h 2480745"/>
                <a:gd name="connsiteX105" fmla="*/ 549909 w 1537011"/>
                <a:gd name="connsiteY105" fmla="*/ 32552 h 2480745"/>
                <a:gd name="connsiteX106" fmla="*/ 794163 w 1537011"/>
                <a:gd name="connsiteY106" fmla="*/ 814 h 2480745"/>
                <a:gd name="connsiteX0" fmla="*/ 503138 w 1537011"/>
                <a:gd name="connsiteY0" fmla="*/ 2319191 h 2480745"/>
                <a:gd name="connsiteX1" fmla="*/ 443744 w 1537011"/>
                <a:gd name="connsiteY1" fmla="*/ 2360024 h 2480745"/>
                <a:gd name="connsiteX2" fmla="*/ 501653 w 1537011"/>
                <a:gd name="connsiteY2" fmla="*/ 2403827 h 2480745"/>
                <a:gd name="connsiteX3" fmla="*/ 1051782 w 1537011"/>
                <a:gd name="connsiteY3" fmla="*/ 2420160 h 2480745"/>
                <a:gd name="connsiteX4" fmla="*/ 1097070 w 1537011"/>
                <a:gd name="connsiteY4" fmla="*/ 2383040 h 2480745"/>
                <a:gd name="connsiteX5" fmla="*/ 1058465 w 1537011"/>
                <a:gd name="connsiteY5" fmla="*/ 2339237 h 2480745"/>
                <a:gd name="connsiteX6" fmla="*/ 503138 w 1537011"/>
                <a:gd name="connsiteY6" fmla="*/ 2319191 h 2480745"/>
                <a:gd name="connsiteX7" fmla="*/ 470472 w 1537011"/>
                <a:gd name="connsiteY7" fmla="*/ 2270192 h 2480745"/>
                <a:gd name="connsiteX8" fmla="*/ 525411 w 1537011"/>
                <a:gd name="connsiteY8" fmla="*/ 2270192 h 2480745"/>
                <a:gd name="connsiteX9" fmla="*/ 1067374 w 1537011"/>
                <a:gd name="connsiteY9" fmla="*/ 2287268 h 2480745"/>
                <a:gd name="connsiteX10" fmla="*/ 1152751 w 1537011"/>
                <a:gd name="connsiteY10" fmla="*/ 2388236 h 2480745"/>
                <a:gd name="connsiteX11" fmla="*/ 1054010 w 1537011"/>
                <a:gd name="connsiteY11" fmla="*/ 2475841 h 2480745"/>
                <a:gd name="connsiteX12" fmla="*/ 643455 w 1537011"/>
                <a:gd name="connsiteY12" fmla="*/ 2463963 h 2480745"/>
                <a:gd name="connsiteX13" fmla="*/ 608445 w 1537011"/>
                <a:gd name="connsiteY13" fmla="*/ 2467907 h 2480745"/>
                <a:gd name="connsiteX14" fmla="*/ 588812 w 1537011"/>
                <a:gd name="connsiteY14" fmla="*/ 2480745 h 2480745"/>
                <a:gd name="connsiteX15" fmla="*/ 500911 w 1537011"/>
                <a:gd name="connsiteY15" fmla="*/ 2459508 h 2480745"/>
                <a:gd name="connsiteX16" fmla="*/ 447457 w 1537011"/>
                <a:gd name="connsiteY16" fmla="*/ 2446887 h 2480745"/>
                <a:gd name="connsiteX17" fmla="*/ 391775 w 1537011"/>
                <a:gd name="connsiteY17" fmla="*/ 2352600 h 2480745"/>
                <a:gd name="connsiteX18" fmla="*/ 470472 w 1537011"/>
                <a:gd name="connsiteY18" fmla="*/ 2270192 h 2480745"/>
                <a:gd name="connsiteX19" fmla="*/ 460819 w 1537011"/>
                <a:gd name="connsiteY19" fmla="*/ 2117997 h 2480745"/>
                <a:gd name="connsiteX20" fmla="*/ 417759 w 1537011"/>
                <a:gd name="connsiteY20" fmla="*/ 2125420 h 2480745"/>
                <a:gd name="connsiteX21" fmla="*/ 390290 w 1537011"/>
                <a:gd name="connsiteY21" fmla="*/ 2156602 h 2480745"/>
                <a:gd name="connsiteX22" fmla="*/ 414047 w 1537011"/>
                <a:gd name="connsiteY22" fmla="*/ 2190753 h 2480745"/>
                <a:gd name="connsiteX23" fmla="*/ 458592 w 1537011"/>
                <a:gd name="connsiteY23" fmla="*/ 2201147 h 2480745"/>
                <a:gd name="connsiteX24" fmla="*/ 763724 w 1537011"/>
                <a:gd name="connsiteY24" fmla="*/ 2210798 h 2480745"/>
                <a:gd name="connsiteX25" fmla="*/ 1054751 w 1537011"/>
                <a:gd name="connsiteY25" fmla="*/ 2220450 h 2480745"/>
                <a:gd name="connsiteX26" fmla="*/ 1106721 w 1537011"/>
                <a:gd name="connsiteY26" fmla="*/ 2215253 h 2480745"/>
                <a:gd name="connsiteX27" fmla="*/ 1136417 w 1537011"/>
                <a:gd name="connsiteY27" fmla="*/ 2182586 h 2480745"/>
                <a:gd name="connsiteX28" fmla="*/ 1110433 w 1537011"/>
                <a:gd name="connsiteY28" fmla="*/ 2146950 h 2480745"/>
                <a:gd name="connsiteX29" fmla="*/ 1045100 w 1537011"/>
                <a:gd name="connsiteY29" fmla="*/ 2136557 h 2480745"/>
                <a:gd name="connsiteX30" fmla="*/ 460819 w 1537011"/>
                <a:gd name="connsiteY30" fmla="*/ 2117997 h 2480745"/>
                <a:gd name="connsiteX31" fmla="*/ 425926 w 1537011"/>
                <a:gd name="connsiteY31" fmla="*/ 2063800 h 2480745"/>
                <a:gd name="connsiteX32" fmla="*/ 465274 w 1537011"/>
                <a:gd name="connsiteY32" fmla="*/ 2065285 h 2480745"/>
                <a:gd name="connsiteX33" fmla="*/ 506849 w 1537011"/>
                <a:gd name="connsiteY33" fmla="*/ 2066770 h 2480745"/>
                <a:gd name="connsiteX34" fmla="*/ 526151 w 1537011"/>
                <a:gd name="connsiteY34" fmla="*/ 2066770 h 2480745"/>
                <a:gd name="connsiteX35" fmla="*/ 1096326 w 1537011"/>
                <a:gd name="connsiteY35" fmla="*/ 2083845 h 2480745"/>
                <a:gd name="connsiteX36" fmla="*/ 1137159 w 1537011"/>
                <a:gd name="connsiteY36" fmla="*/ 2097209 h 2480745"/>
                <a:gd name="connsiteX37" fmla="*/ 1192840 w 1537011"/>
                <a:gd name="connsiteY37" fmla="*/ 2187041 h 2480745"/>
                <a:gd name="connsiteX38" fmla="*/ 1128251 w 1537011"/>
                <a:gd name="connsiteY38" fmla="*/ 2267964 h 2480745"/>
                <a:gd name="connsiteX39" fmla="*/ 1097811 w 1537011"/>
                <a:gd name="connsiteY39" fmla="*/ 2276131 h 2480745"/>
                <a:gd name="connsiteX40" fmla="*/ 443001 w 1537011"/>
                <a:gd name="connsiteY40" fmla="*/ 2256828 h 2480745"/>
                <a:gd name="connsiteX41" fmla="*/ 338320 w 1537011"/>
                <a:gd name="connsiteY41" fmla="*/ 2126163 h 2480745"/>
                <a:gd name="connsiteX42" fmla="*/ 425926 w 1537011"/>
                <a:gd name="connsiteY42" fmla="*/ 2063800 h 2480745"/>
                <a:gd name="connsiteX43" fmla="*/ 446713 w 1537011"/>
                <a:gd name="connsiteY43" fmla="*/ 1916802 h 2480745"/>
                <a:gd name="connsiteX44" fmla="*/ 390289 w 1537011"/>
                <a:gd name="connsiteY44" fmla="*/ 1927939 h 2480745"/>
                <a:gd name="connsiteX45" fmla="*/ 388062 w 1537011"/>
                <a:gd name="connsiteY45" fmla="*/ 1982877 h 2480745"/>
                <a:gd name="connsiteX46" fmla="*/ 440773 w 1537011"/>
                <a:gd name="connsiteY46" fmla="*/ 1996983 h 2480745"/>
                <a:gd name="connsiteX47" fmla="*/ 1098555 w 1537011"/>
                <a:gd name="connsiteY47" fmla="*/ 2018513 h 2480745"/>
                <a:gd name="connsiteX48" fmla="*/ 1149038 w 1537011"/>
                <a:gd name="connsiteY48" fmla="*/ 2008119 h 2480745"/>
                <a:gd name="connsiteX49" fmla="*/ 1151266 w 1537011"/>
                <a:gd name="connsiteY49" fmla="*/ 1952438 h 2480745"/>
                <a:gd name="connsiteX50" fmla="*/ 1098555 w 1537011"/>
                <a:gd name="connsiteY50" fmla="*/ 1937590 h 2480745"/>
                <a:gd name="connsiteX51" fmla="*/ 446713 w 1537011"/>
                <a:gd name="connsiteY51" fmla="*/ 1916802 h 2480745"/>
                <a:gd name="connsiteX52" fmla="*/ 523923 w 1537011"/>
                <a:gd name="connsiteY52" fmla="*/ 192914 h 2480745"/>
                <a:gd name="connsiteX53" fmla="*/ 408107 w 1537011"/>
                <a:gd name="connsiteY53" fmla="*/ 273095 h 2480745"/>
                <a:gd name="connsiteX54" fmla="*/ 183898 w 1537011"/>
                <a:gd name="connsiteY54" fmla="*/ 552985 h 2480745"/>
                <a:gd name="connsiteX55" fmla="*/ 150488 w 1537011"/>
                <a:gd name="connsiteY55" fmla="*/ 820997 h 2480745"/>
                <a:gd name="connsiteX56" fmla="*/ 244033 w 1537011"/>
                <a:gd name="connsiteY56" fmla="*/ 1149145 h 2480745"/>
                <a:gd name="connsiteX57" fmla="*/ 242548 w 1537011"/>
                <a:gd name="connsiteY57" fmla="*/ 1156569 h 2480745"/>
                <a:gd name="connsiteX58" fmla="*/ 154200 w 1537011"/>
                <a:gd name="connsiteY58" fmla="*/ 950920 h 2480745"/>
                <a:gd name="connsiteX59" fmla="*/ 131186 w 1537011"/>
                <a:gd name="connsiteY59" fmla="*/ 648757 h 2480745"/>
                <a:gd name="connsiteX60" fmla="*/ 215821 w 1537011"/>
                <a:gd name="connsiteY60" fmla="*/ 443851 h 2480745"/>
                <a:gd name="connsiteX61" fmla="*/ 500165 w 1537011"/>
                <a:gd name="connsiteY61" fmla="*/ 201081 h 2480745"/>
                <a:gd name="connsiteX62" fmla="*/ 523923 w 1537011"/>
                <a:gd name="connsiteY62" fmla="*/ 192914 h 2480745"/>
                <a:gd name="connsiteX63" fmla="*/ 800630 w 1537011"/>
                <a:gd name="connsiteY63" fmla="*/ 46764 h 2480745"/>
                <a:gd name="connsiteX64" fmla="*/ 713588 w 1537011"/>
                <a:gd name="connsiteY64" fmla="*/ 47343 h 2480745"/>
                <a:gd name="connsiteX65" fmla="*/ 595938 w 1537011"/>
                <a:gd name="connsiteY65" fmla="*/ 67446 h 2480745"/>
                <a:gd name="connsiteX66" fmla="*/ 175732 w 1537011"/>
                <a:gd name="connsiteY66" fmla="*/ 344366 h 2480745"/>
                <a:gd name="connsiteX67" fmla="*/ 49521 w 1537011"/>
                <a:gd name="connsiteY67" fmla="*/ 655438 h 2480745"/>
                <a:gd name="connsiteX68" fmla="*/ 137126 w 1537011"/>
                <a:gd name="connsiteY68" fmla="*/ 1109796 h 2480745"/>
                <a:gd name="connsiteX69" fmla="*/ 310109 w 1537011"/>
                <a:gd name="connsiteY69" fmla="*/ 1387460 h 2480745"/>
                <a:gd name="connsiteX70" fmla="*/ 440773 w 1537011"/>
                <a:gd name="connsiteY70" fmla="*/ 1695562 h 2480745"/>
                <a:gd name="connsiteX71" fmla="*/ 460819 w 1537011"/>
                <a:gd name="connsiteY71" fmla="*/ 1792076 h 2480745"/>
                <a:gd name="connsiteX72" fmla="*/ 492743 w 1537011"/>
                <a:gd name="connsiteY72" fmla="*/ 1817318 h 2480745"/>
                <a:gd name="connsiteX73" fmla="*/ 1065146 w 1537011"/>
                <a:gd name="connsiteY73" fmla="*/ 1836621 h 2480745"/>
                <a:gd name="connsiteX74" fmla="*/ 1089645 w 1537011"/>
                <a:gd name="connsiteY74" fmla="*/ 1818803 h 2480745"/>
                <a:gd name="connsiteX75" fmla="*/ 1116372 w 1537011"/>
                <a:gd name="connsiteY75" fmla="*/ 1688138 h 2480745"/>
                <a:gd name="connsiteX76" fmla="*/ 1268567 w 1537011"/>
                <a:gd name="connsiteY76" fmla="*/ 1319900 h 2480745"/>
                <a:gd name="connsiteX77" fmla="*/ 1376960 w 1537011"/>
                <a:gd name="connsiteY77" fmla="*/ 1166220 h 2480745"/>
                <a:gd name="connsiteX78" fmla="*/ 1468276 w 1537011"/>
                <a:gd name="connsiteY78" fmla="*/ 916026 h 2480745"/>
                <a:gd name="connsiteX79" fmla="*/ 1468276 w 1537011"/>
                <a:gd name="connsiteY79" fmla="*/ 599015 h 2480745"/>
                <a:gd name="connsiteX80" fmla="*/ 1056236 w 1537011"/>
                <a:gd name="connsiteY80" fmla="*/ 110506 h 2480745"/>
                <a:gd name="connsiteX81" fmla="*/ 800630 w 1537011"/>
                <a:gd name="connsiteY81" fmla="*/ 46764 h 2480745"/>
                <a:gd name="connsiteX82" fmla="*/ 794163 w 1537011"/>
                <a:gd name="connsiteY82" fmla="*/ 814 h 2480745"/>
                <a:gd name="connsiteX83" fmla="*/ 1036191 w 1537011"/>
                <a:gd name="connsiteY83" fmla="*/ 52598 h 2480745"/>
                <a:gd name="connsiteX84" fmla="*/ 1503912 w 1537011"/>
                <a:gd name="connsiteY84" fmla="*/ 551500 h 2480745"/>
                <a:gd name="connsiteX85" fmla="*/ 1518761 w 1537011"/>
                <a:gd name="connsiteY85" fmla="*/ 910830 h 2480745"/>
                <a:gd name="connsiteX86" fmla="*/ 1377702 w 1537011"/>
                <a:gd name="connsiteY86" fmla="*/ 1250855 h 2480745"/>
                <a:gd name="connsiteX87" fmla="*/ 1264855 w 1537011"/>
                <a:gd name="connsiteY87" fmla="*/ 1406020 h 2480745"/>
                <a:gd name="connsiteX88" fmla="*/ 1163144 w 1537011"/>
                <a:gd name="connsiteY88" fmla="*/ 1694078 h 2480745"/>
                <a:gd name="connsiteX89" fmla="*/ 1115630 w 1537011"/>
                <a:gd name="connsiteY89" fmla="*/ 1876711 h 2480745"/>
                <a:gd name="connsiteX90" fmla="*/ 1149781 w 1537011"/>
                <a:gd name="connsiteY90" fmla="*/ 1887848 h 2480745"/>
                <a:gd name="connsiteX91" fmla="*/ 1229961 w 1537011"/>
                <a:gd name="connsiteY91" fmla="*/ 1991044 h 2480745"/>
                <a:gd name="connsiteX92" fmla="*/ 1126023 w 1537011"/>
                <a:gd name="connsiteY92" fmla="*/ 2077164 h 2480745"/>
                <a:gd name="connsiteX93" fmla="*/ 1100038 w 1537011"/>
                <a:gd name="connsiteY93" fmla="*/ 2077906 h 2480745"/>
                <a:gd name="connsiteX94" fmla="*/ 423698 w 1537011"/>
                <a:gd name="connsiteY94" fmla="*/ 2054891 h 2480745"/>
                <a:gd name="connsiteX95" fmla="*/ 368017 w 1537011"/>
                <a:gd name="connsiteY95" fmla="*/ 2039300 h 2480745"/>
                <a:gd name="connsiteX96" fmla="*/ 311594 w 1537011"/>
                <a:gd name="connsiteY96" fmla="*/ 1951695 h 2480745"/>
                <a:gd name="connsiteX97" fmla="*/ 382123 w 1537011"/>
                <a:gd name="connsiteY97" fmla="*/ 1867803 h 2480745"/>
                <a:gd name="connsiteX98" fmla="*/ 434092 w 1537011"/>
                <a:gd name="connsiteY98" fmla="*/ 1854439 h 2480745"/>
                <a:gd name="connsiteX99" fmla="*/ 387320 w 1537011"/>
                <a:gd name="connsiteY99" fmla="*/ 1655472 h 2480745"/>
                <a:gd name="connsiteX100" fmla="*/ 301199 w 1537011"/>
                <a:gd name="connsiteY100" fmla="*/ 1459474 h 2480745"/>
                <a:gd name="connsiteX101" fmla="*/ 137869 w 1537011"/>
                <a:gd name="connsiteY101" fmla="*/ 1212992 h 2480745"/>
                <a:gd name="connsiteX102" fmla="*/ 2748 w 1537011"/>
                <a:gd name="connsiteY102" fmla="*/ 664348 h 2480745"/>
                <a:gd name="connsiteX103" fmla="*/ 145292 w 1537011"/>
                <a:gd name="connsiteY103" fmla="*/ 308730 h 2480745"/>
                <a:gd name="connsiteX104" fmla="*/ 549909 w 1537011"/>
                <a:gd name="connsiteY104" fmla="*/ 32552 h 2480745"/>
                <a:gd name="connsiteX105" fmla="*/ 794163 w 1537011"/>
                <a:gd name="connsiteY105" fmla="*/ 814 h 2480745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608445 w 1537011"/>
                <a:gd name="connsiteY13" fmla="*/ 2467907 h 2475850"/>
                <a:gd name="connsiteX14" fmla="*/ 500911 w 1537011"/>
                <a:gd name="connsiteY14" fmla="*/ 2459508 h 2475850"/>
                <a:gd name="connsiteX15" fmla="*/ 447457 w 1537011"/>
                <a:gd name="connsiteY15" fmla="*/ 2446887 h 2475850"/>
                <a:gd name="connsiteX16" fmla="*/ 391775 w 1537011"/>
                <a:gd name="connsiteY16" fmla="*/ 2352600 h 2475850"/>
                <a:gd name="connsiteX17" fmla="*/ 470472 w 1537011"/>
                <a:gd name="connsiteY17" fmla="*/ 2270192 h 2475850"/>
                <a:gd name="connsiteX18" fmla="*/ 460819 w 1537011"/>
                <a:gd name="connsiteY18" fmla="*/ 2117997 h 2475850"/>
                <a:gd name="connsiteX19" fmla="*/ 417759 w 1537011"/>
                <a:gd name="connsiteY19" fmla="*/ 2125420 h 2475850"/>
                <a:gd name="connsiteX20" fmla="*/ 390290 w 1537011"/>
                <a:gd name="connsiteY20" fmla="*/ 2156602 h 2475850"/>
                <a:gd name="connsiteX21" fmla="*/ 414047 w 1537011"/>
                <a:gd name="connsiteY21" fmla="*/ 2190753 h 2475850"/>
                <a:gd name="connsiteX22" fmla="*/ 458592 w 1537011"/>
                <a:gd name="connsiteY22" fmla="*/ 2201147 h 2475850"/>
                <a:gd name="connsiteX23" fmla="*/ 763724 w 1537011"/>
                <a:gd name="connsiteY23" fmla="*/ 2210798 h 2475850"/>
                <a:gd name="connsiteX24" fmla="*/ 1054751 w 1537011"/>
                <a:gd name="connsiteY24" fmla="*/ 2220450 h 2475850"/>
                <a:gd name="connsiteX25" fmla="*/ 1106721 w 1537011"/>
                <a:gd name="connsiteY25" fmla="*/ 2215253 h 2475850"/>
                <a:gd name="connsiteX26" fmla="*/ 1136417 w 1537011"/>
                <a:gd name="connsiteY26" fmla="*/ 2182586 h 2475850"/>
                <a:gd name="connsiteX27" fmla="*/ 1110433 w 1537011"/>
                <a:gd name="connsiteY27" fmla="*/ 2146950 h 2475850"/>
                <a:gd name="connsiteX28" fmla="*/ 1045100 w 1537011"/>
                <a:gd name="connsiteY28" fmla="*/ 2136557 h 2475850"/>
                <a:gd name="connsiteX29" fmla="*/ 460819 w 1537011"/>
                <a:gd name="connsiteY29" fmla="*/ 2117997 h 2475850"/>
                <a:gd name="connsiteX30" fmla="*/ 425926 w 1537011"/>
                <a:gd name="connsiteY30" fmla="*/ 2063800 h 2475850"/>
                <a:gd name="connsiteX31" fmla="*/ 465274 w 1537011"/>
                <a:gd name="connsiteY31" fmla="*/ 2065285 h 2475850"/>
                <a:gd name="connsiteX32" fmla="*/ 506849 w 1537011"/>
                <a:gd name="connsiteY32" fmla="*/ 2066770 h 2475850"/>
                <a:gd name="connsiteX33" fmla="*/ 526151 w 1537011"/>
                <a:gd name="connsiteY33" fmla="*/ 2066770 h 2475850"/>
                <a:gd name="connsiteX34" fmla="*/ 1096326 w 1537011"/>
                <a:gd name="connsiteY34" fmla="*/ 2083845 h 2475850"/>
                <a:gd name="connsiteX35" fmla="*/ 1137159 w 1537011"/>
                <a:gd name="connsiteY35" fmla="*/ 2097209 h 2475850"/>
                <a:gd name="connsiteX36" fmla="*/ 1192840 w 1537011"/>
                <a:gd name="connsiteY36" fmla="*/ 2187041 h 2475850"/>
                <a:gd name="connsiteX37" fmla="*/ 1128251 w 1537011"/>
                <a:gd name="connsiteY37" fmla="*/ 2267964 h 2475850"/>
                <a:gd name="connsiteX38" fmla="*/ 1097811 w 1537011"/>
                <a:gd name="connsiteY38" fmla="*/ 2276131 h 2475850"/>
                <a:gd name="connsiteX39" fmla="*/ 443001 w 1537011"/>
                <a:gd name="connsiteY39" fmla="*/ 2256828 h 2475850"/>
                <a:gd name="connsiteX40" fmla="*/ 338320 w 1537011"/>
                <a:gd name="connsiteY40" fmla="*/ 2126163 h 2475850"/>
                <a:gd name="connsiteX41" fmla="*/ 425926 w 1537011"/>
                <a:gd name="connsiteY41" fmla="*/ 2063800 h 2475850"/>
                <a:gd name="connsiteX42" fmla="*/ 446713 w 1537011"/>
                <a:gd name="connsiteY42" fmla="*/ 1916802 h 2475850"/>
                <a:gd name="connsiteX43" fmla="*/ 390289 w 1537011"/>
                <a:gd name="connsiteY43" fmla="*/ 1927939 h 2475850"/>
                <a:gd name="connsiteX44" fmla="*/ 388062 w 1537011"/>
                <a:gd name="connsiteY44" fmla="*/ 1982877 h 2475850"/>
                <a:gd name="connsiteX45" fmla="*/ 440773 w 1537011"/>
                <a:gd name="connsiteY45" fmla="*/ 1996983 h 2475850"/>
                <a:gd name="connsiteX46" fmla="*/ 1098555 w 1537011"/>
                <a:gd name="connsiteY46" fmla="*/ 2018513 h 2475850"/>
                <a:gd name="connsiteX47" fmla="*/ 1149038 w 1537011"/>
                <a:gd name="connsiteY47" fmla="*/ 2008119 h 2475850"/>
                <a:gd name="connsiteX48" fmla="*/ 1151266 w 1537011"/>
                <a:gd name="connsiteY48" fmla="*/ 1952438 h 2475850"/>
                <a:gd name="connsiteX49" fmla="*/ 1098555 w 1537011"/>
                <a:gd name="connsiteY49" fmla="*/ 1937590 h 2475850"/>
                <a:gd name="connsiteX50" fmla="*/ 446713 w 1537011"/>
                <a:gd name="connsiteY50" fmla="*/ 1916802 h 2475850"/>
                <a:gd name="connsiteX51" fmla="*/ 523923 w 1537011"/>
                <a:gd name="connsiteY51" fmla="*/ 192914 h 2475850"/>
                <a:gd name="connsiteX52" fmla="*/ 408107 w 1537011"/>
                <a:gd name="connsiteY52" fmla="*/ 273095 h 2475850"/>
                <a:gd name="connsiteX53" fmla="*/ 183898 w 1537011"/>
                <a:gd name="connsiteY53" fmla="*/ 552985 h 2475850"/>
                <a:gd name="connsiteX54" fmla="*/ 150488 w 1537011"/>
                <a:gd name="connsiteY54" fmla="*/ 820997 h 2475850"/>
                <a:gd name="connsiteX55" fmla="*/ 244033 w 1537011"/>
                <a:gd name="connsiteY55" fmla="*/ 1149145 h 2475850"/>
                <a:gd name="connsiteX56" fmla="*/ 242548 w 1537011"/>
                <a:gd name="connsiteY56" fmla="*/ 1156569 h 2475850"/>
                <a:gd name="connsiteX57" fmla="*/ 154200 w 1537011"/>
                <a:gd name="connsiteY57" fmla="*/ 950920 h 2475850"/>
                <a:gd name="connsiteX58" fmla="*/ 131186 w 1537011"/>
                <a:gd name="connsiteY58" fmla="*/ 648757 h 2475850"/>
                <a:gd name="connsiteX59" fmla="*/ 215821 w 1537011"/>
                <a:gd name="connsiteY59" fmla="*/ 443851 h 2475850"/>
                <a:gd name="connsiteX60" fmla="*/ 500165 w 1537011"/>
                <a:gd name="connsiteY60" fmla="*/ 201081 h 2475850"/>
                <a:gd name="connsiteX61" fmla="*/ 523923 w 1537011"/>
                <a:gd name="connsiteY61" fmla="*/ 192914 h 2475850"/>
                <a:gd name="connsiteX62" fmla="*/ 800630 w 1537011"/>
                <a:gd name="connsiteY62" fmla="*/ 46764 h 2475850"/>
                <a:gd name="connsiteX63" fmla="*/ 713588 w 1537011"/>
                <a:gd name="connsiteY63" fmla="*/ 47343 h 2475850"/>
                <a:gd name="connsiteX64" fmla="*/ 595938 w 1537011"/>
                <a:gd name="connsiteY64" fmla="*/ 67446 h 2475850"/>
                <a:gd name="connsiteX65" fmla="*/ 175732 w 1537011"/>
                <a:gd name="connsiteY65" fmla="*/ 344366 h 2475850"/>
                <a:gd name="connsiteX66" fmla="*/ 49521 w 1537011"/>
                <a:gd name="connsiteY66" fmla="*/ 655438 h 2475850"/>
                <a:gd name="connsiteX67" fmla="*/ 137126 w 1537011"/>
                <a:gd name="connsiteY67" fmla="*/ 1109796 h 2475850"/>
                <a:gd name="connsiteX68" fmla="*/ 310109 w 1537011"/>
                <a:gd name="connsiteY68" fmla="*/ 1387460 h 2475850"/>
                <a:gd name="connsiteX69" fmla="*/ 440773 w 1537011"/>
                <a:gd name="connsiteY69" fmla="*/ 1695562 h 2475850"/>
                <a:gd name="connsiteX70" fmla="*/ 460819 w 1537011"/>
                <a:gd name="connsiteY70" fmla="*/ 1792076 h 2475850"/>
                <a:gd name="connsiteX71" fmla="*/ 492743 w 1537011"/>
                <a:gd name="connsiteY71" fmla="*/ 1817318 h 2475850"/>
                <a:gd name="connsiteX72" fmla="*/ 1065146 w 1537011"/>
                <a:gd name="connsiteY72" fmla="*/ 1836621 h 2475850"/>
                <a:gd name="connsiteX73" fmla="*/ 1089645 w 1537011"/>
                <a:gd name="connsiteY73" fmla="*/ 1818803 h 2475850"/>
                <a:gd name="connsiteX74" fmla="*/ 1116372 w 1537011"/>
                <a:gd name="connsiteY74" fmla="*/ 1688138 h 2475850"/>
                <a:gd name="connsiteX75" fmla="*/ 1268567 w 1537011"/>
                <a:gd name="connsiteY75" fmla="*/ 1319900 h 2475850"/>
                <a:gd name="connsiteX76" fmla="*/ 1376960 w 1537011"/>
                <a:gd name="connsiteY76" fmla="*/ 1166220 h 2475850"/>
                <a:gd name="connsiteX77" fmla="*/ 1468276 w 1537011"/>
                <a:gd name="connsiteY77" fmla="*/ 916026 h 2475850"/>
                <a:gd name="connsiteX78" fmla="*/ 1468276 w 1537011"/>
                <a:gd name="connsiteY78" fmla="*/ 599015 h 2475850"/>
                <a:gd name="connsiteX79" fmla="*/ 1056236 w 1537011"/>
                <a:gd name="connsiteY79" fmla="*/ 110506 h 2475850"/>
                <a:gd name="connsiteX80" fmla="*/ 800630 w 1537011"/>
                <a:gd name="connsiteY80" fmla="*/ 46764 h 2475850"/>
                <a:gd name="connsiteX81" fmla="*/ 794163 w 1537011"/>
                <a:gd name="connsiteY81" fmla="*/ 814 h 2475850"/>
                <a:gd name="connsiteX82" fmla="*/ 1036191 w 1537011"/>
                <a:gd name="connsiteY82" fmla="*/ 52598 h 2475850"/>
                <a:gd name="connsiteX83" fmla="*/ 1503912 w 1537011"/>
                <a:gd name="connsiteY83" fmla="*/ 551500 h 2475850"/>
                <a:gd name="connsiteX84" fmla="*/ 1518761 w 1537011"/>
                <a:gd name="connsiteY84" fmla="*/ 910830 h 2475850"/>
                <a:gd name="connsiteX85" fmla="*/ 1377702 w 1537011"/>
                <a:gd name="connsiteY85" fmla="*/ 1250855 h 2475850"/>
                <a:gd name="connsiteX86" fmla="*/ 1264855 w 1537011"/>
                <a:gd name="connsiteY86" fmla="*/ 1406020 h 2475850"/>
                <a:gd name="connsiteX87" fmla="*/ 1163144 w 1537011"/>
                <a:gd name="connsiteY87" fmla="*/ 1694078 h 2475850"/>
                <a:gd name="connsiteX88" fmla="*/ 1115630 w 1537011"/>
                <a:gd name="connsiteY88" fmla="*/ 1876711 h 2475850"/>
                <a:gd name="connsiteX89" fmla="*/ 1149781 w 1537011"/>
                <a:gd name="connsiteY89" fmla="*/ 1887848 h 2475850"/>
                <a:gd name="connsiteX90" fmla="*/ 1229961 w 1537011"/>
                <a:gd name="connsiteY90" fmla="*/ 1991044 h 2475850"/>
                <a:gd name="connsiteX91" fmla="*/ 1126023 w 1537011"/>
                <a:gd name="connsiteY91" fmla="*/ 2077164 h 2475850"/>
                <a:gd name="connsiteX92" fmla="*/ 1100038 w 1537011"/>
                <a:gd name="connsiteY92" fmla="*/ 2077906 h 2475850"/>
                <a:gd name="connsiteX93" fmla="*/ 423698 w 1537011"/>
                <a:gd name="connsiteY93" fmla="*/ 2054891 h 2475850"/>
                <a:gd name="connsiteX94" fmla="*/ 368017 w 1537011"/>
                <a:gd name="connsiteY94" fmla="*/ 2039300 h 2475850"/>
                <a:gd name="connsiteX95" fmla="*/ 311594 w 1537011"/>
                <a:gd name="connsiteY95" fmla="*/ 1951695 h 2475850"/>
                <a:gd name="connsiteX96" fmla="*/ 382123 w 1537011"/>
                <a:gd name="connsiteY96" fmla="*/ 1867803 h 2475850"/>
                <a:gd name="connsiteX97" fmla="*/ 434092 w 1537011"/>
                <a:gd name="connsiteY97" fmla="*/ 1854439 h 2475850"/>
                <a:gd name="connsiteX98" fmla="*/ 387320 w 1537011"/>
                <a:gd name="connsiteY98" fmla="*/ 1655472 h 2475850"/>
                <a:gd name="connsiteX99" fmla="*/ 301199 w 1537011"/>
                <a:gd name="connsiteY99" fmla="*/ 1459474 h 2475850"/>
                <a:gd name="connsiteX100" fmla="*/ 137869 w 1537011"/>
                <a:gd name="connsiteY100" fmla="*/ 1212992 h 2475850"/>
                <a:gd name="connsiteX101" fmla="*/ 2748 w 1537011"/>
                <a:gd name="connsiteY101" fmla="*/ 664348 h 2475850"/>
                <a:gd name="connsiteX102" fmla="*/ 145292 w 1537011"/>
                <a:gd name="connsiteY102" fmla="*/ 308730 h 2475850"/>
                <a:gd name="connsiteX103" fmla="*/ 549909 w 1537011"/>
                <a:gd name="connsiteY103" fmla="*/ 32552 h 2475850"/>
                <a:gd name="connsiteX104" fmla="*/ 794163 w 1537011"/>
                <a:gd name="connsiteY104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643455 w 1537011"/>
                <a:gd name="connsiteY12" fmla="*/ 2463963 h 2475850"/>
                <a:gd name="connsiteX13" fmla="*/ 500911 w 1537011"/>
                <a:gd name="connsiteY13" fmla="*/ 2459508 h 2475850"/>
                <a:gd name="connsiteX14" fmla="*/ 447457 w 1537011"/>
                <a:gd name="connsiteY14" fmla="*/ 2446887 h 2475850"/>
                <a:gd name="connsiteX15" fmla="*/ 391775 w 1537011"/>
                <a:gd name="connsiteY15" fmla="*/ 2352600 h 2475850"/>
                <a:gd name="connsiteX16" fmla="*/ 470472 w 1537011"/>
                <a:gd name="connsiteY16" fmla="*/ 2270192 h 2475850"/>
                <a:gd name="connsiteX17" fmla="*/ 460819 w 1537011"/>
                <a:gd name="connsiteY17" fmla="*/ 2117997 h 2475850"/>
                <a:gd name="connsiteX18" fmla="*/ 417759 w 1537011"/>
                <a:gd name="connsiteY18" fmla="*/ 2125420 h 2475850"/>
                <a:gd name="connsiteX19" fmla="*/ 390290 w 1537011"/>
                <a:gd name="connsiteY19" fmla="*/ 2156602 h 2475850"/>
                <a:gd name="connsiteX20" fmla="*/ 414047 w 1537011"/>
                <a:gd name="connsiteY20" fmla="*/ 2190753 h 2475850"/>
                <a:gd name="connsiteX21" fmla="*/ 458592 w 1537011"/>
                <a:gd name="connsiteY21" fmla="*/ 2201147 h 2475850"/>
                <a:gd name="connsiteX22" fmla="*/ 763724 w 1537011"/>
                <a:gd name="connsiteY22" fmla="*/ 2210798 h 2475850"/>
                <a:gd name="connsiteX23" fmla="*/ 1054751 w 1537011"/>
                <a:gd name="connsiteY23" fmla="*/ 2220450 h 2475850"/>
                <a:gd name="connsiteX24" fmla="*/ 1106721 w 1537011"/>
                <a:gd name="connsiteY24" fmla="*/ 2215253 h 2475850"/>
                <a:gd name="connsiteX25" fmla="*/ 1136417 w 1537011"/>
                <a:gd name="connsiteY25" fmla="*/ 2182586 h 2475850"/>
                <a:gd name="connsiteX26" fmla="*/ 1110433 w 1537011"/>
                <a:gd name="connsiteY26" fmla="*/ 2146950 h 2475850"/>
                <a:gd name="connsiteX27" fmla="*/ 1045100 w 1537011"/>
                <a:gd name="connsiteY27" fmla="*/ 2136557 h 2475850"/>
                <a:gd name="connsiteX28" fmla="*/ 460819 w 1537011"/>
                <a:gd name="connsiteY28" fmla="*/ 2117997 h 2475850"/>
                <a:gd name="connsiteX29" fmla="*/ 425926 w 1537011"/>
                <a:gd name="connsiteY29" fmla="*/ 2063800 h 2475850"/>
                <a:gd name="connsiteX30" fmla="*/ 465274 w 1537011"/>
                <a:gd name="connsiteY30" fmla="*/ 2065285 h 2475850"/>
                <a:gd name="connsiteX31" fmla="*/ 506849 w 1537011"/>
                <a:gd name="connsiteY31" fmla="*/ 2066770 h 2475850"/>
                <a:gd name="connsiteX32" fmla="*/ 526151 w 1537011"/>
                <a:gd name="connsiteY32" fmla="*/ 2066770 h 2475850"/>
                <a:gd name="connsiteX33" fmla="*/ 1096326 w 1537011"/>
                <a:gd name="connsiteY33" fmla="*/ 2083845 h 2475850"/>
                <a:gd name="connsiteX34" fmla="*/ 1137159 w 1537011"/>
                <a:gd name="connsiteY34" fmla="*/ 2097209 h 2475850"/>
                <a:gd name="connsiteX35" fmla="*/ 1192840 w 1537011"/>
                <a:gd name="connsiteY35" fmla="*/ 2187041 h 2475850"/>
                <a:gd name="connsiteX36" fmla="*/ 1128251 w 1537011"/>
                <a:gd name="connsiteY36" fmla="*/ 2267964 h 2475850"/>
                <a:gd name="connsiteX37" fmla="*/ 1097811 w 1537011"/>
                <a:gd name="connsiteY37" fmla="*/ 2276131 h 2475850"/>
                <a:gd name="connsiteX38" fmla="*/ 443001 w 1537011"/>
                <a:gd name="connsiteY38" fmla="*/ 2256828 h 2475850"/>
                <a:gd name="connsiteX39" fmla="*/ 338320 w 1537011"/>
                <a:gd name="connsiteY39" fmla="*/ 2126163 h 2475850"/>
                <a:gd name="connsiteX40" fmla="*/ 425926 w 1537011"/>
                <a:gd name="connsiteY40" fmla="*/ 2063800 h 2475850"/>
                <a:gd name="connsiteX41" fmla="*/ 446713 w 1537011"/>
                <a:gd name="connsiteY41" fmla="*/ 1916802 h 2475850"/>
                <a:gd name="connsiteX42" fmla="*/ 390289 w 1537011"/>
                <a:gd name="connsiteY42" fmla="*/ 1927939 h 2475850"/>
                <a:gd name="connsiteX43" fmla="*/ 388062 w 1537011"/>
                <a:gd name="connsiteY43" fmla="*/ 1982877 h 2475850"/>
                <a:gd name="connsiteX44" fmla="*/ 440773 w 1537011"/>
                <a:gd name="connsiteY44" fmla="*/ 1996983 h 2475850"/>
                <a:gd name="connsiteX45" fmla="*/ 1098555 w 1537011"/>
                <a:gd name="connsiteY45" fmla="*/ 2018513 h 2475850"/>
                <a:gd name="connsiteX46" fmla="*/ 1149038 w 1537011"/>
                <a:gd name="connsiteY46" fmla="*/ 2008119 h 2475850"/>
                <a:gd name="connsiteX47" fmla="*/ 1151266 w 1537011"/>
                <a:gd name="connsiteY47" fmla="*/ 1952438 h 2475850"/>
                <a:gd name="connsiteX48" fmla="*/ 1098555 w 1537011"/>
                <a:gd name="connsiteY48" fmla="*/ 1937590 h 2475850"/>
                <a:gd name="connsiteX49" fmla="*/ 446713 w 1537011"/>
                <a:gd name="connsiteY49" fmla="*/ 1916802 h 2475850"/>
                <a:gd name="connsiteX50" fmla="*/ 523923 w 1537011"/>
                <a:gd name="connsiteY50" fmla="*/ 192914 h 2475850"/>
                <a:gd name="connsiteX51" fmla="*/ 408107 w 1537011"/>
                <a:gd name="connsiteY51" fmla="*/ 273095 h 2475850"/>
                <a:gd name="connsiteX52" fmla="*/ 183898 w 1537011"/>
                <a:gd name="connsiteY52" fmla="*/ 552985 h 2475850"/>
                <a:gd name="connsiteX53" fmla="*/ 150488 w 1537011"/>
                <a:gd name="connsiteY53" fmla="*/ 820997 h 2475850"/>
                <a:gd name="connsiteX54" fmla="*/ 244033 w 1537011"/>
                <a:gd name="connsiteY54" fmla="*/ 1149145 h 2475850"/>
                <a:gd name="connsiteX55" fmla="*/ 242548 w 1537011"/>
                <a:gd name="connsiteY55" fmla="*/ 1156569 h 2475850"/>
                <a:gd name="connsiteX56" fmla="*/ 154200 w 1537011"/>
                <a:gd name="connsiteY56" fmla="*/ 950920 h 2475850"/>
                <a:gd name="connsiteX57" fmla="*/ 131186 w 1537011"/>
                <a:gd name="connsiteY57" fmla="*/ 648757 h 2475850"/>
                <a:gd name="connsiteX58" fmla="*/ 215821 w 1537011"/>
                <a:gd name="connsiteY58" fmla="*/ 443851 h 2475850"/>
                <a:gd name="connsiteX59" fmla="*/ 500165 w 1537011"/>
                <a:gd name="connsiteY59" fmla="*/ 201081 h 2475850"/>
                <a:gd name="connsiteX60" fmla="*/ 523923 w 1537011"/>
                <a:gd name="connsiteY60" fmla="*/ 192914 h 2475850"/>
                <a:gd name="connsiteX61" fmla="*/ 800630 w 1537011"/>
                <a:gd name="connsiteY61" fmla="*/ 46764 h 2475850"/>
                <a:gd name="connsiteX62" fmla="*/ 713588 w 1537011"/>
                <a:gd name="connsiteY62" fmla="*/ 47343 h 2475850"/>
                <a:gd name="connsiteX63" fmla="*/ 595938 w 1537011"/>
                <a:gd name="connsiteY63" fmla="*/ 67446 h 2475850"/>
                <a:gd name="connsiteX64" fmla="*/ 175732 w 1537011"/>
                <a:gd name="connsiteY64" fmla="*/ 344366 h 2475850"/>
                <a:gd name="connsiteX65" fmla="*/ 49521 w 1537011"/>
                <a:gd name="connsiteY65" fmla="*/ 655438 h 2475850"/>
                <a:gd name="connsiteX66" fmla="*/ 137126 w 1537011"/>
                <a:gd name="connsiteY66" fmla="*/ 1109796 h 2475850"/>
                <a:gd name="connsiteX67" fmla="*/ 310109 w 1537011"/>
                <a:gd name="connsiteY67" fmla="*/ 1387460 h 2475850"/>
                <a:gd name="connsiteX68" fmla="*/ 440773 w 1537011"/>
                <a:gd name="connsiteY68" fmla="*/ 1695562 h 2475850"/>
                <a:gd name="connsiteX69" fmla="*/ 460819 w 1537011"/>
                <a:gd name="connsiteY69" fmla="*/ 1792076 h 2475850"/>
                <a:gd name="connsiteX70" fmla="*/ 492743 w 1537011"/>
                <a:gd name="connsiteY70" fmla="*/ 1817318 h 2475850"/>
                <a:gd name="connsiteX71" fmla="*/ 1065146 w 1537011"/>
                <a:gd name="connsiteY71" fmla="*/ 1836621 h 2475850"/>
                <a:gd name="connsiteX72" fmla="*/ 1089645 w 1537011"/>
                <a:gd name="connsiteY72" fmla="*/ 1818803 h 2475850"/>
                <a:gd name="connsiteX73" fmla="*/ 1116372 w 1537011"/>
                <a:gd name="connsiteY73" fmla="*/ 1688138 h 2475850"/>
                <a:gd name="connsiteX74" fmla="*/ 1268567 w 1537011"/>
                <a:gd name="connsiteY74" fmla="*/ 1319900 h 2475850"/>
                <a:gd name="connsiteX75" fmla="*/ 1376960 w 1537011"/>
                <a:gd name="connsiteY75" fmla="*/ 1166220 h 2475850"/>
                <a:gd name="connsiteX76" fmla="*/ 1468276 w 1537011"/>
                <a:gd name="connsiteY76" fmla="*/ 916026 h 2475850"/>
                <a:gd name="connsiteX77" fmla="*/ 1468276 w 1537011"/>
                <a:gd name="connsiteY77" fmla="*/ 599015 h 2475850"/>
                <a:gd name="connsiteX78" fmla="*/ 1056236 w 1537011"/>
                <a:gd name="connsiteY78" fmla="*/ 110506 h 2475850"/>
                <a:gd name="connsiteX79" fmla="*/ 800630 w 1537011"/>
                <a:gd name="connsiteY79" fmla="*/ 46764 h 2475850"/>
                <a:gd name="connsiteX80" fmla="*/ 794163 w 1537011"/>
                <a:gd name="connsiteY80" fmla="*/ 814 h 2475850"/>
                <a:gd name="connsiteX81" fmla="*/ 1036191 w 1537011"/>
                <a:gd name="connsiteY81" fmla="*/ 52598 h 2475850"/>
                <a:gd name="connsiteX82" fmla="*/ 1503912 w 1537011"/>
                <a:gd name="connsiteY82" fmla="*/ 551500 h 2475850"/>
                <a:gd name="connsiteX83" fmla="*/ 1518761 w 1537011"/>
                <a:gd name="connsiteY83" fmla="*/ 910830 h 2475850"/>
                <a:gd name="connsiteX84" fmla="*/ 1377702 w 1537011"/>
                <a:gd name="connsiteY84" fmla="*/ 1250855 h 2475850"/>
                <a:gd name="connsiteX85" fmla="*/ 1264855 w 1537011"/>
                <a:gd name="connsiteY85" fmla="*/ 1406020 h 2475850"/>
                <a:gd name="connsiteX86" fmla="*/ 1163144 w 1537011"/>
                <a:gd name="connsiteY86" fmla="*/ 1694078 h 2475850"/>
                <a:gd name="connsiteX87" fmla="*/ 1115630 w 1537011"/>
                <a:gd name="connsiteY87" fmla="*/ 1876711 h 2475850"/>
                <a:gd name="connsiteX88" fmla="*/ 1149781 w 1537011"/>
                <a:gd name="connsiteY88" fmla="*/ 1887848 h 2475850"/>
                <a:gd name="connsiteX89" fmla="*/ 1229961 w 1537011"/>
                <a:gd name="connsiteY89" fmla="*/ 1991044 h 2475850"/>
                <a:gd name="connsiteX90" fmla="*/ 1126023 w 1537011"/>
                <a:gd name="connsiteY90" fmla="*/ 2077164 h 2475850"/>
                <a:gd name="connsiteX91" fmla="*/ 1100038 w 1537011"/>
                <a:gd name="connsiteY91" fmla="*/ 2077906 h 2475850"/>
                <a:gd name="connsiteX92" fmla="*/ 423698 w 1537011"/>
                <a:gd name="connsiteY92" fmla="*/ 2054891 h 2475850"/>
                <a:gd name="connsiteX93" fmla="*/ 368017 w 1537011"/>
                <a:gd name="connsiteY93" fmla="*/ 2039300 h 2475850"/>
                <a:gd name="connsiteX94" fmla="*/ 311594 w 1537011"/>
                <a:gd name="connsiteY94" fmla="*/ 1951695 h 2475850"/>
                <a:gd name="connsiteX95" fmla="*/ 382123 w 1537011"/>
                <a:gd name="connsiteY95" fmla="*/ 1867803 h 2475850"/>
                <a:gd name="connsiteX96" fmla="*/ 434092 w 1537011"/>
                <a:gd name="connsiteY96" fmla="*/ 1854439 h 2475850"/>
                <a:gd name="connsiteX97" fmla="*/ 387320 w 1537011"/>
                <a:gd name="connsiteY97" fmla="*/ 1655472 h 2475850"/>
                <a:gd name="connsiteX98" fmla="*/ 301199 w 1537011"/>
                <a:gd name="connsiteY98" fmla="*/ 1459474 h 2475850"/>
                <a:gd name="connsiteX99" fmla="*/ 137869 w 1537011"/>
                <a:gd name="connsiteY99" fmla="*/ 1212992 h 2475850"/>
                <a:gd name="connsiteX100" fmla="*/ 2748 w 1537011"/>
                <a:gd name="connsiteY100" fmla="*/ 664348 h 2475850"/>
                <a:gd name="connsiteX101" fmla="*/ 145292 w 1537011"/>
                <a:gd name="connsiteY101" fmla="*/ 308730 h 2475850"/>
                <a:gd name="connsiteX102" fmla="*/ 549909 w 1537011"/>
                <a:gd name="connsiteY102" fmla="*/ 32552 h 2475850"/>
                <a:gd name="connsiteX103" fmla="*/ 794163 w 1537011"/>
                <a:gd name="connsiteY103" fmla="*/ 814 h 2475850"/>
                <a:gd name="connsiteX0" fmla="*/ 503138 w 1537011"/>
                <a:gd name="connsiteY0" fmla="*/ 2319191 h 2475850"/>
                <a:gd name="connsiteX1" fmla="*/ 443744 w 1537011"/>
                <a:gd name="connsiteY1" fmla="*/ 2360024 h 2475850"/>
                <a:gd name="connsiteX2" fmla="*/ 501653 w 1537011"/>
                <a:gd name="connsiteY2" fmla="*/ 2403827 h 2475850"/>
                <a:gd name="connsiteX3" fmla="*/ 1051782 w 1537011"/>
                <a:gd name="connsiteY3" fmla="*/ 2420160 h 2475850"/>
                <a:gd name="connsiteX4" fmla="*/ 1097070 w 1537011"/>
                <a:gd name="connsiteY4" fmla="*/ 2383040 h 2475850"/>
                <a:gd name="connsiteX5" fmla="*/ 1058465 w 1537011"/>
                <a:gd name="connsiteY5" fmla="*/ 2339237 h 2475850"/>
                <a:gd name="connsiteX6" fmla="*/ 503138 w 1537011"/>
                <a:gd name="connsiteY6" fmla="*/ 2319191 h 2475850"/>
                <a:gd name="connsiteX7" fmla="*/ 470472 w 1537011"/>
                <a:gd name="connsiteY7" fmla="*/ 2270192 h 2475850"/>
                <a:gd name="connsiteX8" fmla="*/ 525411 w 1537011"/>
                <a:gd name="connsiteY8" fmla="*/ 2270192 h 2475850"/>
                <a:gd name="connsiteX9" fmla="*/ 1067374 w 1537011"/>
                <a:gd name="connsiteY9" fmla="*/ 2287268 h 2475850"/>
                <a:gd name="connsiteX10" fmla="*/ 1152751 w 1537011"/>
                <a:gd name="connsiteY10" fmla="*/ 2388236 h 2475850"/>
                <a:gd name="connsiteX11" fmla="*/ 1054010 w 1537011"/>
                <a:gd name="connsiteY11" fmla="*/ 2475841 h 2475850"/>
                <a:gd name="connsiteX12" fmla="*/ 500911 w 1537011"/>
                <a:gd name="connsiteY12" fmla="*/ 2459508 h 2475850"/>
                <a:gd name="connsiteX13" fmla="*/ 447457 w 1537011"/>
                <a:gd name="connsiteY13" fmla="*/ 2446887 h 2475850"/>
                <a:gd name="connsiteX14" fmla="*/ 391775 w 1537011"/>
                <a:gd name="connsiteY14" fmla="*/ 2352600 h 2475850"/>
                <a:gd name="connsiteX15" fmla="*/ 470472 w 1537011"/>
                <a:gd name="connsiteY15" fmla="*/ 2270192 h 2475850"/>
                <a:gd name="connsiteX16" fmla="*/ 460819 w 1537011"/>
                <a:gd name="connsiteY16" fmla="*/ 2117997 h 2475850"/>
                <a:gd name="connsiteX17" fmla="*/ 417759 w 1537011"/>
                <a:gd name="connsiteY17" fmla="*/ 2125420 h 2475850"/>
                <a:gd name="connsiteX18" fmla="*/ 390290 w 1537011"/>
                <a:gd name="connsiteY18" fmla="*/ 2156602 h 2475850"/>
                <a:gd name="connsiteX19" fmla="*/ 414047 w 1537011"/>
                <a:gd name="connsiteY19" fmla="*/ 2190753 h 2475850"/>
                <a:gd name="connsiteX20" fmla="*/ 458592 w 1537011"/>
                <a:gd name="connsiteY20" fmla="*/ 2201147 h 2475850"/>
                <a:gd name="connsiteX21" fmla="*/ 763724 w 1537011"/>
                <a:gd name="connsiteY21" fmla="*/ 2210798 h 2475850"/>
                <a:gd name="connsiteX22" fmla="*/ 1054751 w 1537011"/>
                <a:gd name="connsiteY22" fmla="*/ 2220450 h 2475850"/>
                <a:gd name="connsiteX23" fmla="*/ 1106721 w 1537011"/>
                <a:gd name="connsiteY23" fmla="*/ 2215253 h 2475850"/>
                <a:gd name="connsiteX24" fmla="*/ 1136417 w 1537011"/>
                <a:gd name="connsiteY24" fmla="*/ 2182586 h 2475850"/>
                <a:gd name="connsiteX25" fmla="*/ 1110433 w 1537011"/>
                <a:gd name="connsiteY25" fmla="*/ 2146950 h 2475850"/>
                <a:gd name="connsiteX26" fmla="*/ 1045100 w 1537011"/>
                <a:gd name="connsiteY26" fmla="*/ 2136557 h 2475850"/>
                <a:gd name="connsiteX27" fmla="*/ 460819 w 1537011"/>
                <a:gd name="connsiteY27" fmla="*/ 2117997 h 2475850"/>
                <a:gd name="connsiteX28" fmla="*/ 425926 w 1537011"/>
                <a:gd name="connsiteY28" fmla="*/ 2063800 h 2475850"/>
                <a:gd name="connsiteX29" fmla="*/ 465274 w 1537011"/>
                <a:gd name="connsiteY29" fmla="*/ 2065285 h 2475850"/>
                <a:gd name="connsiteX30" fmla="*/ 506849 w 1537011"/>
                <a:gd name="connsiteY30" fmla="*/ 2066770 h 2475850"/>
                <a:gd name="connsiteX31" fmla="*/ 526151 w 1537011"/>
                <a:gd name="connsiteY31" fmla="*/ 2066770 h 2475850"/>
                <a:gd name="connsiteX32" fmla="*/ 1096326 w 1537011"/>
                <a:gd name="connsiteY32" fmla="*/ 2083845 h 2475850"/>
                <a:gd name="connsiteX33" fmla="*/ 1137159 w 1537011"/>
                <a:gd name="connsiteY33" fmla="*/ 2097209 h 2475850"/>
                <a:gd name="connsiteX34" fmla="*/ 1192840 w 1537011"/>
                <a:gd name="connsiteY34" fmla="*/ 2187041 h 2475850"/>
                <a:gd name="connsiteX35" fmla="*/ 1128251 w 1537011"/>
                <a:gd name="connsiteY35" fmla="*/ 2267964 h 2475850"/>
                <a:gd name="connsiteX36" fmla="*/ 1097811 w 1537011"/>
                <a:gd name="connsiteY36" fmla="*/ 2276131 h 2475850"/>
                <a:gd name="connsiteX37" fmla="*/ 443001 w 1537011"/>
                <a:gd name="connsiteY37" fmla="*/ 2256828 h 2475850"/>
                <a:gd name="connsiteX38" fmla="*/ 338320 w 1537011"/>
                <a:gd name="connsiteY38" fmla="*/ 2126163 h 2475850"/>
                <a:gd name="connsiteX39" fmla="*/ 425926 w 1537011"/>
                <a:gd name="connsiteY39" fmla="*/ 2063800 h 2475850"/>
                <a:gd name="connsiteX40" fmla="*/ 446713 w 1537011"/>
                <a:gd name="connsiteY40" fmla="*/ 1916802 h 2475850"/>
                <a:gd name="connsiteX41" fmla="*/ 390289 w 1537011"/>
                <a:gd name="connsiteY41" fmla="*/ 1927939 h 2475850"/>
                <a:gd name="connsiteX42" fmla="*/ 388062 w 1537011"/>
                <a:gd name="connsiteY42" fmla="*/ 1982877 h 2475850"/>
                <a:gd name="connsiteX43" fmla="*/ 440773 w 1537011"/>
                <a:gd name="connsiteY43" fmla="*/ 1996983 h 2475850"/>
                <a:gd name="connsiteX44" fmla="*/ 1098555 w 1537011"/>
                <a:gd name="connsiteY44" fmla="*/ 2018513 h 2475850"/>
                <a:gd name="connsiteX45" fmla="*/ 1149038 w 1537011"/>
                <a:gd name="connsiteY45" fmla="*/ 2008119 h 2475850"/>
                <a:gd name="connsiteX46" fmla="*/ 1151266 w 1537011"/>
                <a:gd name="connsiteY46" fmla="*/ 1952438 h 2475850"/>
                <a:gd name="connsiteX47" fmla="*/ 1098555 w 1537011"/>
                <a:gd name="connsiteY47" fmla="*/ 1937590 h 2475850"/>
                <a:gd name="connsiteX48" fmla="*/ 446713 w 1537011"/>
                <a:gd name="connsiteY48" fmla="*/ 1916802 h 2475850"/>
                <a:gd name="connsiteX49" fmla="*/ 523923 w 1537011"/>
                <a:gd name="connsiteY49" fmla="*/ 192914 h 2475850"/>
                <a:gd name="connsiteX50" fmla="*/ 408107 w 1537011"/>
                <a:gd name="connsiteY50" fmla="*/ 273095 h 2475850"/>
                <a:gd name="connsiteX51" fmla="*/ 183898 w 1537011"/>
                <a:gd name="connsiteY51" fmla="*/ 552985 h 2475850"/>
                <a:gd name="connsiteX52" fmla="*/ 150488 w 1537011"/>
                <a:gd name="connsiteY52" fmla="*/ 820997 h 2475850"/>
                <a:gd name="connsiteX53" fmla="*/ 244033 w 1537011"/>
                <a:gd name="connsiteY53" fmla="*/ 1149145 h 2475850"/>
                <a:gd name="connsiteX54" fmla="*/ 242548 w 1537011"/>
                <a:gd name="connsiteY54" fmla="*/ 1156569 h 2475850"/>
                <a:gd name="connsiteX55" fmla="*/ 154200 w 1537011"/>
                <a:gd name="connsiteY55" fmla="*/ 950920 h 2475850"/>
                <a:gd name="connsiteX56" fmla="*/ 131186 w 1537011"/>
                <a:gd name="connsiteY56" fmla="*/ 648757 h 2475850"/>
                <a:gd name="connsiteX57" fmla="*/ 215821 w 1537011"/>
                <a:gd name="connsiteY57" fmla="*/ 443851 h 2475850"/>
                <a:gd name="connsiteX58" fmla="*/ 500165 w 1537011"/>
                <a:gd name="connsiteY58" fmla="*/ 201081 h 2475850"/>
                <a:gd name="connsiteX59" fmla="*/ 523923 w 1537011"/>
                <a:gd name="connsiteY59" fmla="*/ 192914 h 2475850"/>
                <a:gd name="connsiteX60" fmla="*/ 800630 w 1537011"/>
                <a:gd name="connsiteY60" fmla="*/ 46764 h 2475850"/>
                <a:gd name="connsiteX61" fmla="*/ 713588 w 1537011"/>
                <a:gd name="connsiteY61" fmla="*/ 47343 h 2475850"/>
                <a:gd name="connsiteX62" fmla="*/ 595938 w 1537011"/>
                <a:gd name="connsiteY62" fmla="*/ 67446 h 2475850"/>
                <a:gd name="connsiteX63" fmla="*/ 175732 w 1537011"/>
                <a:gd name="connsiteY63" fmla="*/ 344366 h 2475850"/>
                <a:gd name="connsiteX64" fmla="*/ 49521 w 1537011"/>
                <a:gd name="connsiteY64" fmla="*/ 655438 h 2475850"/>
                <a:gd name="connsiteX65" fmla="*/ 137126 w 1537011"/>
                <a:gd name="connsiteY65" fmla="*/ 1109796 h 2475850"/>
                <a:gd name="connsiteX66" fmla="*/ 310109 w 1537011"/>
                <a:gd name="connsiteY66" fmla="*/ 1387460 h 2475850"/>
                <a:gd name="connsiteX67" fmla="*/ 440773 w 1537011"/>
                <a:gd name="connsiteY67" fmla="*/ 1695562 h 2475850"/>
                <a:gd name="connsiteX68" fmla="*/ 460819 w 1537011"/>
                <a:gd name="connsiteY68" fmla="*/ 1792076 h 2475850"/>
                <a:gd name="connsiteX69" fmla="*/ 492743 w 1537011"/>
                <a:gd name="connsiteY69" fmla="*/ 1817318 h 2475850"/>
                <a:gd name="connsiteX70" fmla="*/ 1065146 w 1537011"/>
                <a:gd name="connsiteY70" fmla="*/ 1836621 h 2475850"/>
                <a:gd name="connsiteX71" fmla="*/ 1089645 w 1537011"/>
                <a:gd name="connsiteY71" fmla="*/ 1818803 h 2475850"/>
                <a:gd name="connsiteX72" fmla="*/ 1116372 w 1537011"/>
                <a:gd name="connsiteY72" fmla="*/ 1688138 h 2475850"/>
                <a:gd name="connsiteX73" fmla="*/ 1268567 w 1537011"/>
                <a:gd name="connsiteY73" fmla="*/ 1319900 h 2475850"/>
                <a:gd name="connsiteX74" fmla="*/ 1376960 w 1537011"/>
                <a:gd name="connsiteY74" fmla="*/ 1166220 h 2475850"/>
                <a:gd name="connsiteX75" fmla="*/ 1468276 w 1537011"/>
                <a:gd name="connsiteY75" fmla="*/ 916026 h 2475850"/>
                <a:gd name="connsiteX76" fmla="*/ 1468276 w 1537011"/>
                <a:gd name="connsiteY76" fmla="*/ 599015 h 2475850"/>
                <a:gd name="connsiteX77" fmla="*/ 1056236 w 1537011"/>
                <a:gd name="connsiteY77" fmla="*/ 110506 h 2475850"/>
                <a:gd name="connsiteX78" fmla="*/ 800630 w 1537011"/>
                <a:gd name="connsiteY78" fmla="*/ 46764 h 2475850"/>
                <a:gd name="connsiteX79" fmla="*/ 794163 w 1537011"/>
                <a:gd name="connsiteY79" fmla="*/ 814 h 2475850"/>
                <a:gd name="connsiteX80" fmla="*/ 1036191 w 1537011"/>
                <a:gd name="connsiteY80" fmla="*/ 52598 h 2475850"/>
                <a:gd name="connsiteX81" fmla="*/ 1503912 w 1537011"/>
                <a:gd name="connsiteY81" fmla="*/ 551500 h 2475850"/>
                <a:gd name="connsiteX82" fmla="*/ 1518761 w 1537011"/>
                <a:gd name="connsiteY82" fmla="*/ 910830 h 2475850"/>
                <a:gd name="connsiteX83" fmla="*/ 1377702 w 1537011"/>
                <a:gd name="connsiteY83" fmla="*/ 1250855 h 2475850"/>
                <a:gd name="connsiteX84" fmla="*/ 1264855 w 1537011"/>
                <a:gd name="connsiteY84" fmla="*/ 1406020 h 2475850"/>
                <a:gd name="connsiteX85" fmla="*/ 1163144 w 1537011"/>
                <a:gd name="connsiteY85" fmla="*/ 1694078 h 2475850"/>
                <a:gd name="connsiteX86" fmla="*/ 1115630 w 1537011"/>
                <a:gd name="connsiteY86" fmla="*/ 1876711 h 2475850"/>
                <a:gd name="connsiteX87" fmla="*/ 1149781 w 1537011"/>
                <a:gd name="connsiteY87" fmla="*/ 1887848 h 2475850"/>
                <a:gd name="connsiteX88" fmla="*/ 1229961 w 1537011"/>
                <a:gd name="connsiteY88" fmla="*/ 1991044 h 2475850"/>
                <a:gd name="connsiteX89" fmla="*/ 1126023 w 1537011"/>
                <a:gd name="connsiteY89" fmla="*/ 2077164 h 2475850"/>
                <a:gd name="connsiteX90" fmla="*/ 1100038 w 1537011"/>
                <a:gd name="connsiteY90" fmla="*/ 2077906 h 2475850"/>
                <a:gd name="connsiteX91" fmla="*/ 423698 w 1537011"/>
                <a:gd name="connsiteY91" fmla="*/ 2054891 h 2475850"/>
                <a:gd name="connsiteX92" fmla="*/ 368017 w 1537011"/>
                <a:gd name="connsiteY92" fmla="*/ 2039300 h 2475850"/>
                <a:gd name="connsiteX93" fmla="*/ 311594 w 1537011"/>
                <a:gd name="connsiteY93" fmla="*/ 1951695 h 2475850"/>
                <a:gd name="connsiteX94" fmla="*/ 382123 w 1537011"/>
                <a:gd name="connsiteY94" fmla="*/ 1867803 h 2475850"/>
                <a:gd name="connsiteX95" fmla="*/ 434092 w 1537011"/>
                <a:gd name="connsiteY95" fmla="*/ 1854439 h 2475850"/>
                <a:gd name="connsiteX96" fmla="*/ 387320 w 1537011"/>
                <a:gd name="connsiteY96" fmla="*/ 1655472 h 2475850"/>
                <a:gd name="connsiteX97" fmla="*/ 301199 w 1537011"/>
                <a:gd name="connsiteY97" fmla="*/ 1459474 h 2475850"/>
                <a:gd name="connsiteX98" fmla="*/ 137869 w 1537011"/>
                <a:gd name="connsiteY98" fmla="*/ 1212992 h 2475850"/>
                <a:gd name="connsiteX99" fmla="*/ 2748 w 1537011"/>
                <a:gd name="connsiteY99" fmla="*/ 664348 h 2475850"/>
                <a:gd name="connsiteX100" fmla="*/ 145292 w 1537011"/>
                <a:gd name="connsiteY100" fmla="*/ 308730 h 2475850"/>
                <a:gd name="connsiteX101" fmla="*/ 549909 w 1537011"/>
                <a:gd name="connsiteY101" fmla="*/ 32552 h 2475850"/>
                <a:gd name="connsiteX102" fmla="*/ 794163 w 1537011"/>
                <a:gd name="connsiteY102" fmla="*/ 814 h 247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537011" h="2475850">
                  <a:moveTo>
                    <a:pt x="503138" y="2319191"/>
                  </a:moveTo>
                  <a:cubicBezTo>
                    <a:pt x="466017" y="2317706"/>
                    <a:pt x="444487" y="2334039"/>
                    <a:pt x="443744" y="2360024"/>
                  </a:cubicBezTo>
                  <a:cubicBezTo>
                    <a:pt x="443744" y="2385266"/>
                    <a:pt x="466017" y="2402342"/>
                    <a:pt x="501653" y="2403827"/>
                  </a:cubicBezTo>
                  <a:lnTo>
                    <a:pt x="1051782" y="2420160"/>
                  </a:lnTo>
                  <a:cubicBezTo>
                    <a:pt x="1074055" y="2418675"/>
                    <a:pt x="1094100" y="2407539"/>
                    <a:pt x="1097070" y="2383040"/>
                  </a:cubicBezTo>
                  <a:cubicBezTo>
                    <a:pt x="1099297" y="2357797"/>
                    <a:pt x="1080737" y="2345176"/>
                    <a:pt x="1058465" y="2339237"/>
                  </a:cubicBezTo>
                  <a:cubicBezTo>
                    <a:pt x="1047329" y="2336267"/>
                    <a:pt x="618212" y="2322161"/>
                    <a:pt x="503138" y="2319191"/>
                  </a:cubicBezTo>
                  <a:close/>
                  <a:moveTo>
                    <a:pt x="470472" y="2270192"/>
                  </a:moveTo>
                  <a:cubicBezTo>
                    <a:pt x="489032" y="2270192"/>
                    <a:pt x="506850" y="2269450"/>
                    <a:pt x="525411" y="2270192"/>
                  </a:cubicBezTo>
                  <a:lnTo>
                    <a:pt x="1067374" y="2287268"/>
                  </a:lnTo>
                  <a:cubicBezTo>
                    <a:pt x="1120828" y="2297661"/>
                    <a:pt x="1155721" y="2339237"/>
                    <a:pt x="1152751" y="2388236"/>
                  </a:cubicBezTo>
                  <a:cubicBezTo>
                    <a:pt x="1149782" y="2435751"/>
                    <a:pt x="1106721" y="2476583"/>
                    <a:pt x="1054010" y="2475841"/>
                  </a:cubicBezTo>
                  <a:lnTo>
                    <a:pt x="500911" y="2459508"/>
                  </a:lnTo>
                  <a:cubicBezTo>
                    <a:pt x="468245" y="2456662"/>
                    <a:pt x="464532" y="2455053"/>
                    <a:pt x="447457" y="2446887"/>
                  </a:cubicBezTo>
                  <a:cubicBezTo>
                    <a:pt x="410336" y="2428327"/>
                    <a:pt x="385837" y="2388978"/>
                    <a:pt x="391775" y="2352600"/>
                  </a:cubicBezTo>
                  <a:cubicBezTo>
                    <a:pt x="398457" y="2308055"/>
                    <a:pt x="425926" y="2280586"/>
                    <a:pt x="470472" y="2270192"/>
                  </a:cubicBezTo>
                  <a:close/>
                  <a:moveTo>
                    <a:pt x="460819" y="2117997"/>
                  </a:moveTo>
                  <a:cubicBezTo>
                    <a:pt x="445229" y="2117997"/>
                    <a:pt x="431123" y="2119481"/>
                    <a:pt x="417759" y="2125420"/>
                  </a:cubicBezTo>
                  <a:cubicBezTo>
                    <a:pt x="404395" y="2131360"/>
                    <a:pt x="391774" y="2140269"/>
                    <a:pt x="390290" y="2156602"/>
                  </a:cubicBezTo>
                  <a:cubicBezTo>
                    <a:pt x="388805" y="2173678"/>
                    <a:pt x="401425" y="2183329"/>
                    <a:pt x="414047" y="2190753"/>
                  </a:cubicBezTo>
                  <a:cubicBezTo>
                    <a:pt x="427411" y="2198919"/>
                    <a:pt x="443001" y="2201147"/>
                    <a:pt x="458592" y="2201147"/>
                  </a:cubicBezTo>
                  <a:lnTo>
                    <a:pt x="763724" y="2210798"/>
                  </a:lnTo>
                  <a:lnTo>
                    <a:pt x="1054751" y="2220450"/>
                  </a:lnTo>
                  <a:cubicBezTo>
                    <a:pt x="1072569" y="2221192"/>
                    <a:pt x="1090387" y="2221935"/>
                    <a:pt x="1106721" y="2215253"/>
                  </a:cubicBezTo>
                  <a:cubicBezTo>
                    <a:pt x="1121569" y="2209314"/>
                    <a:pt x="1134932" y="2201147"/>
                    <a:pt x="1136417" y="2182586"/>
                  </a:cubicBezTo>
                  <a:cubicBezTo>
                    <a:pt x="1137159" y="2163283"/>
                    <a:pt x="1124538" y="2154375"/>
                    <a:pt x="1110433" y="2146950"/>
                  </a:cubicBezTo>
                  <a:cubicBezTo>
                    <a:pt x="1090387" y="2136557"/>
                    <a:pt x="1067372" y="2137299"/>
                    <a:pt x="1045100" y="2136557"/>
                  </a:cubicBezTo>
                  <a:lnTo>
                    <a:pt x="460819" y="2117997"/>
                  </a:lnTo>
                  <a:close/>
                  <a:moveTo>
                    <a:pt x="425926" y="2063800"/>
                  </a:moveTo>
                  <a:cubicBezTo>
                    <a:pt x="438546" y="2064543"/>
                    <a:pt x="451910" y="2064543"/>
                    <a:pt x="465274" y="2065285"/>
                  </a:cubicBezTo>
                  <a:cubicBezTo>
                    <a:pt x="479379" y="2066770"/>
                    <a:pt x="493485" y="2066770"/>
                    <a:pt x="506849" y="2066770"/>
                  </a:cubicBezTo>
                  <a:lnTo>
                    <a:pt x="526151" y="2066770"/>
                  </a:lnTo>
                  <a:lnTo>
                    <a:pt x="1096326" y="2083845"/>
                  </a:lnTo>
                  <a:cubicBezTo>
                    <a:pt x="1109690" y="2090528"/>
                    <a:pt x="1123796" y="2089785"/>
                    <a:pt x="1137159" y="2097209"/>
                  </a:cubicBezTo>
                  <a:cubicBezTo>
                    <a:pt x="1172795" y="2117254"/>
                    <a:pt x="1195810" y="2143981"/>
                    <a:pt x="1192840" y="2187041"/>
                  </a:cubicBezTo>
                  <a:cubicBezTo>
                    <a:pt x="1190613" y="2229358"/>
                    <a:pt x="1164628" y="2253116"/>
                    <a:pt x="1128251" y="2267964"/>
                  </a:cubicBezTo>
                  <a:cubicBezTo>
                    <a:pt x="1118599" y="2272419"/>
                    <a:pt x="1108205" y="2273904"/>
                    <a:pt x="1097811" y="2276131"/>
                  </a:cubicBezTo>
                  <a:cubicBezTo>
                    <a:pt x="1078508" y="2276131"/>
                    <a:pt x="492000" y="2253116"/>
                    <a:pt x="443001" y="2256828"/>
                  </a:cubicBezTo>
                  <a:cubicBezTo>
                    <a:pt x="366532" y="2253858"/>
                    <a:pt x="313078" y="2187784"/>
                    <a:pt x="338320" y="2126163"/>
                  </a:cubicBezTo>
                  <a:cubicBezTo>
                    <a:pt x="353911" y="2088299"/>
                    <a:pt x="386577" y="2070482"/>
                    <a:pt x="425926" y="2063800"/>
                  </a:cubicBezTo>
                  <a:close/>
                  <a:moveTo>
                    <a:pt x="446713" y="1916802"/>
                  </a:moveTo>
                  <a:cubicBezTo>
                    <a:pt x="426668" y="1916059"/>
                    <a:pt x="407365" y="1919029"/>
                    <a:pt x="390289" y="1927939"/>
                  </a:cubicBezTo>
                  <a:cubicBezTo>
                    <a:pt x="364305" y="1941302"/>
                    <a:pt x="363563" y="1966543"/>
                    <a:pt x="388062" y="1982877"/>
                  </a:cubicBezTo>
                  <a:cubicBezTo>
                    <a:pt x="404395" y="1992528"/>
                    <a:pt x="421471" y="1996241"/>
                    <a:pt x="440773" y="1996983"/>
                  </a:cubicBezTo>
                  <a:lnTo>
                    <a:pt x="1098555" y="2018513"/>
                  </a:lnTo>
                  <a:cubicBezTo>
                    <a:pt x="1116372" y="2019255"/>
                    <a:pt x="1133448" y="2017029"/>
                    <a:pt x="1149038" y="2008119"/>
                  </a:cubicBezTo>
                  <a:cubicBezTo>
                    <a:pt x="1176507" y="1993271"/>
                    <a:pt x="1177992" y="1969513"/>
                    <a:pt x="1151266" y="1952438"/>
                  </a:cubicBezTo>
                  <a:cubicBezTo>
                    <a:pt x="1135674" y="1942787"/>
                    <a:pt x="1117115" y="1938332"/>
                    <a:pt x="1098555" y="1937590"/>
                  </a:cubicBezTo>
                  <a:lnTo>
                    <a:pt x="446713" y="1916802"/>
                  </a:lnTo>
                  <a:close/>
                  <a:moveTo>
                    <a:pt x="523923" y="192914"/>
                  </a:moveTo>
                  <a:cubicBezTo>
                    <a:pt x="480864" y="222610"/>
                    <a:pt x="443743" y="246368"/>
                    <a:pt x="408107" y="273095"/>
                  </a:cubicBezTo>
                  <a:cubicBezTo>
                    <a:pt x="311592" y="348079"/>
                    <a:pt x="229927" y="436426"/>
                    <a:pt x="183898" y="552985"/>
                  </a:cubicBezTo>
                  <a:cubicBezTo>
                    <a:pt x="149004" y="639105"/>
                    <a:pt x="140095" y="728938"/>
                    <a:pt x="150488" y="820997"/>
                  </a:cubicBezTo>
                  <a:cubicBezTo>
                    <a:pt x="163110" y="935329"/>
                    <a:pt x="194291" y="1044464"/>
                    <a:pt x="244033" y="1149145"/>
                  </a:cubicBezTo>
                  <a:cubicBezTo>
                    <a:pt x="244775" y="1149887"/>
                    <a:pt x="243290" y="1152114"/>
                    <a:pt x="242548" y="1156569"/>
                  </a:cubicBezTo>
                  <a:cubicBezTo>
                    <a:pt x="201715" y="1091237"/>
                    <a:pt x="174988" y="1022191"/>
                    <a:pt x="154200" y="950920"/>
                  </a:cubicBezTo>
                  <a:cubicBezTo>
                    <a:pt x="125989" y="852179"/>
                    <a:pt x="115595" y="751210"/>
                    <a:pt x="131186" y="648757"/>
                  </a:cubicBezTo>
                  <a:cubicBezTo>
                    <a:pt x="142322" y="573773"/>
                    <a:pt x="173503" y="506213"/>
                    <a:pt x="215821" y="443851"/>
                  </a:cubicBezTo>
                  <a:cubicBezTo>
                    <a:pt x="288578" y="336943"/>
                    <a:pt x="387319" y="260474"/>
                    <a:pt x="500165" y="201081"/>
                  </a:cubicBezTo>
                  <a:cubicBezTo>
                    <a:pt x="505363" y="198111"/>
                    <a:pt x="510560" y="197369"/>
                    <a:pt x="523923" y="192914"/>
                  </a:cubicBezTo>
                  <a:close/>
                  <a:moveTo>
                    <a:pt x="800630" y="46764"/>
                  </a:moveTo>
                  <a:cubicBezTo>
                    <a:pt x="771780" y="44996"/>
                    <a:pt x="742769" y="45142"/>
                    <a:pt x="713588" y="47343"/>
                  </a:cubicBezTo>
                  <a:cubicBezTo>
                    <a:pt x="674681" y="50278"/>
                    <a:pt x="635472" y="56866"/>
                    <a:pt x="595938" y="67446"/>
                  </a:cubicBezTo>
                  <a:cubicBezTo>
                    <a:pt x="425183" y="112734"/>
                    <a:pt x="287836" y="210732"/>
                    <a:pt x="175732" y="344366"/>
                  </a:cubicBezTo>
                  <a:cubicBezTo>
                    <a:pt x="100748" y="434199"/>
                    <a:pt x="62142" y="540364"/>
                    <a:pt x="49521" y="655438"/>
                  </a:cubicBezTo>
                  <a:cubicBezTo>
                    <a:pt x="32446" y="815058"/>
                    <a:pt x="71793" y="965026"/>
                    <a:pt x="137126" y="1109796"/>
                  </a:cubicBezTo>
                  <a:cubicBezTo>
                    <a:pt x="182413" y="1210023"/>
                    <a:pt x="249230" y="1296886"/>
                    <a:pt x="310109" y="1387460"/>
                  </a:cubicBezTo>
                  <a:cubicBezTo>
                    <a:pt x="373956" y="1482489"/>
                    <a:pt x="427410" y="1581972"/>
                    <a:pt x="440773" y="1695562"/>
                  </a:cubicBezTo>
                  <a:cubicBezTo>
                    <a:pt x="445228" y="1727486"/>
                    <a:pt x="454138" y="1759410"/>
                    <a:pt x="460819" y="1792076"/>
                  </a:cubicBezTo>
                  <a:cubicBezTo>
                    <a:pt x="464531" y="1810636"/>
                    <a:pt x="462764" y="1817754"/>
                    <a:pt x="492743" y="1817318"/>
                  </a:cubicBezTo>
                  <a:cubicBezTo>
                    <a:pt x="593727" y="1815849"/>
                    <a:pt x="965662" y="1836373"/>
                    <a:pt x="1065146" y="1836621"/>
                  </a:cubicBezTo>
                  <a:cubicBezTo>
                    <a:pt x="1079251" y="1838106"/>
                    <a:pt x="1085190" y="1832167"/>
                    <a:pt x="1089645" y="1818803"/>
                  </a:cubicBezTo>
                  <a:cubicBezTo>
                    <a:pt x="1103008" y="1776485"/>
                    <a:pt x="1111175" y="1731941"/>
                    <a:pt x="1116372" y="1688138"/>
                  </a:cubicBezTo>
                  <a:cubicBezTo>
                    <a:pt x="1132705" y="1550791"/>
                    <a:pt x="1179477" y="1427550"/>
                    <a:pt x="1268567" y="1319900"/>
                  </a:cubicBezTo>
                  <a:cubicBezTo>
                    <a:pt x="1307915" y="1271643"/>
                    <a:pt x="1343551" y="1219674"/>
                    <a:pt x="1376960" y="1166220"/>
                  </a:cubicBezTo>
                  <a:cubicBezTo>
                    <a:pt x="1425217" y="1089752"/>
                    <a:pt x="1448232" y="1002889"/>
                    <a:pt x="1468276" y="916026"/>
                  </a:cubicBezTo>
                  <a:cubicBezTo>
                    <a:pt x="1493519" y="809861"/>
                    <a:pt x="1500201" y="703696"/>
                    <a:pt x="1468276" y="599015"/>
                  </a:cubicBezTo>
                  <a:cubicBezTo>
                    <a:pt x="1401459" y="377775"/>
                    <a:pt x="1275248" y="204792"/>
                    <a:pt x="1056236" y="110506"/>
                  </a:cubicBezTo>
                  <a:cubicBezTo>
                    <a:pt x="972297" y="74592"/>
                    <a:pt x="887183" y="52067"/>
                    <a:pt x="800630" y="46764"/>
                  </a:cubicBezTo>
                  <a:close/>
                  <a:moveTo>
                    <a:pt x="794163" y="814"/>
                  </a:moveTo>
                  <a:cubicBezTo>
                    <a:pt x="875086" y="4712"/>
                    <a:pt x="955638" y="22530"/>
                    <a:pt x="1036191" y="52598"/>
                  </a:cubicBezTo>
                  <a:cubicBezTo>
                    <a:pt x="1275248" y="140945"/>
                    <a:pt x="1421504" y="317640"/>
                    <a:pt x="1503912" y="551500"/>
                  </a:cubicBezTo>
                  <a:cubicBezTo>
                    <a:pt x="1544745" y="668802"/>
                    <a:pt x="1545488" y="789816"/>
                    <a:pt x="1518761" y="910830"/>
                  </a:cubicBezTo>
                  <a:cubicBezTo>
                    <a:pt x="1492034" y="1032586"/>
                    <a:pt x="1457140" y="1149887"/>
                    <a:pt x="1377702" y="1250855"/>
                  </a:cubicBezTo>
                  <a:cubicBezTo>
                    <a:pt x="1337612" y="1300597"/>
                    <a:pt x="1301233" y="1354051"/>
                    <a:pt x="1264855" y="1406020"/>
                  </a:cubicBezTo>
                  <a:cubicBezTo>
                    <a:pt x="1203977" y="1492140"/>
                    <a:pt x="1177250" y="1590882"/>
                    <a:pt x="1163144" y="1694078"/>
                  </a:cubicBezTo>
                  <a:cubicBezTo>
                    <a:pt x="1154235" y="1756440"/>
                    <a:pt x="1146811" y="1819546"/>
                    <a:pt x="1115630" y="1876711"/>
                  </a:cubicBezTo>
                  <a:cubicBezTo>
                    <a:pt x="1125281" y="1884878"/>
                    <a:pt x="1138644" y="1884136"/>
                    <a:pt x="1149781" y="1887848"/>
                  </a:cubicBezTo>
                  <a:cubicBezTo>
                    <a:pt x="1203235" y="1904923"/>
                    <a:pt x="1235158" y="1945757"/>
                    <a:pt x="1229961" y="1991044"/>
                  </a:cubicBezTo>
                  <a:cubicBezTo>
                    <a:pt x="1224022" y="2034846"/>
                    <a:pt x="1177992" y="2073451"/>
                    <a:pt x="1126023" y="2077164"/>
                  </a:cubicBezTo>
                  <a:cubicBezTo>
                    <a:pt x="1117857" y="2077906"/>
                    <a:pt x="1108948" y="2077906"/>
                    <a:pt x="1100038" y="2077906"/>
                  </a:cubicBezTo>
                  <a:cubicBezTo>
                    <a:pt x="1038418" y="2074936"/>
                    <a:pt x="496455" y="2056376"/>
                    <a:pt x="423698" y="2054891"/>
                  </a:cubicBezTo>
                  <a:cubicBezTo>
                    <a:pt x="403653" y="2055633"/>
                    <a:pt x="385093" y="2048210"/>
                    <a:pt x="368017" y="2039300"/>
                  </a:cubicBezTo>
                  <a:cubicBezTo>
                    <a:pt x="333866" y="2020740"/>
                    <a:pt x="309366" y="1994013"/>
                    <a:pt x="311594" y="1951695"/>
                  </a:cubicBezTo>
                  <a:cubicBezTo>
                    <a:pt x="314565" y="1907151"/>
                    <a:pt x="344260" y="1882651"/>
                    <a:pt x="382123" y="1867803"/>
                  </a:cubicBezTo>
                  <a:cubicBezTo>
                    <a:pt x="397714" y="1861121"/>
                    <a:pt x="415532" y="1858893"/>
                    <a:pt x="434092" y="1854439"/>
                  </a:cubicBezTo>
                  <a:cubicBezTo>
                    <a:pt x="408107" y="1790591"/>
                    <a:pt x="400684" y="1722289"/>
                    <a:pt x="387320" y="1655472"/>
                  </a:cubicBezTo>
                  <a:cubicBezTo>
                    <a:pt x="372471" y="1584200"/>
                    <a:pt x="337578" y="1521837"/>
                    <a:pt x="301199" y="1459474"/>
                  </a:cubicBezTo>
                  <a:cubicBezTo>
                    <a:pt x="251458" y="1374096"/>
                    <a:pt x="185383" y="1299855"/>
                    <a:pt x="137869" y="1212992"/>
                  </a:cubicBezTo>
                  <a:cubicBezTo>
                    <a:pt x="44324" y="1041494"/>
                    <a:pt x="-13585" y="861830"/>
                    <a:pt x="2748" y="664348"/>
                  </a:cubicBezTo>
                  <a:cubicBezTo>
                    <a:pt x="13885" y="531456"/>
                    <a:pt x="57687" y="409699"/>
                    <a:pt x="145292" y="308730"/>
                  </a:cubicBezTo>
                  <a:cubicBezTo>
                    <a:pt x="254428" y="180293"/>
                    <a:pt x="387320" y="83779"/>
                    <a:pt x="549909" y="32552"/>
                  </a:cubicBezTo>
                  <a:cubicBezTo>
                    <a:pt x="631946" y="6939"/>
                    <a:pt x="713240" y="-3084"/>
                    <a:pt x="794163" y="814"/>
                  </a:cubicBezTo>
                  <a:close/>
                </a:path>
              </a:pathLst>
            </a:custGeom>
            <a:solidFill>
              <a:schemeClr val="bg1"/>
            </a:solidFill>
            <a:ln w="8005" cap="flat">
              <a:solidFill>
                <a:srgbClr val="00653B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3" name="Freeform: Shape 40">
              <a:extLst>
                <a:ext uri="{FF2B5EF4-FFF2-40B4-BE49-F238E27FC236}">
                  <a16:creationId xmlns:a16="http://schemas.microsoft.com/office/drawing/2014/main" id="{68AE01B7-52DA-4DDA-AFF1-9D4EC362992F}"/>
                </a:ext>
              </a:extLst>
            </p:cNvPr>
            <p:cNvSpPr/>
            <p:nvPr/>
          </p:nvSpPr>
          <p:spPr>
            <a:xfrm rot="628173">
              <a:off x="8768992" y="3165534"/>
              <a:ext cx="902417" cy="1234851"/>
            </a:xfrm>
            <a:custGeom>
              <a:avLst/>
              <a:gdLst>
                <a:gd name="connsiteX0" fmla="*/ 72231 w 937061"/>
                <a:gd name="connsiteY0" fmla="*/ 508194 h 1282256"/>
                <a:gd name="connsiteX1" fmla="*/ 139689 w 937061"/>
                <a:gd name="connsiteY1" fmla="*/ 559080 h 1282256"/>
                <a:gd name="connsiteX2" fmla="*/ 137581 w 937061"/>
                <a:gd name="connsiteY2" fmla="*/ 579636 h 1282256"/>
                <a:gd name="connsiteX3" fmla="*/ 173595 w 937061"/>
                <a:gd name="connsiteY3" fmla="*/ 561778 h 1282256"/>
                <a:gd name="connsiteX4" fmla="*/ 235622 w 937061"/>
                <a:gd name="connsiteY4" fmla="*/ 562333 h 1282256"/>
                <a:gd name="connsiteX5" fmla="*/ 265212 w 937061"/>
                <a:gd name="connsiteY5" fmla="*/ 596791 h 1282256"/>
                <a:gd name="connsiteX6" fmla="*/ 264188 w 937061"/>
                <a:gd name="connsiteY6" fmla="*/ 602277 h 1282256"/>
                <a:gd name="connsiteX7" fmla="*/ 251467 w 937061"/>
                <a:gd name="connsiteY7" fmla="*/ 657997 h 1282256"/>
                <a:gd name="connsiteX8" fmla="*/ 248802 w 937061"/>
                <a:gd name="connsiteY8" fmla="*/ 665620 h 1282256"/>
                <a:gd name="connsiteX9" fmla="*/ 226702 w 937061"/>
                <a:gd name="connsiteY9" fmla="*/ 731221 h 1282256"/>
                <a:gd name="connsiteX10" fmla="*/ 292287 w 937061"/>
                <a:gd name="connsiteY10" fmla="*/ 797322 h 1282256"/>
                <a:gd name="connsiteX11" fmla="*/ 318540 w 937061"/>
                <a:gd name="connsiteY11" fmla="*/ 799397 h 1282256"/>
                <a:gd name="connsiteX12" fmla="*/ 386587 w 937061"/>
                <a:gd name="connsiteY12" fmla="*/ 855674 h 1282256"/>
                <a:gd name="connsiteX13" fmla="*/ 391213 w 937061"/>
                <a:gd name="connsiteY13" fmla="*/ 832209 h 1282256"/>
                <a:gd name="connsiteX14" fmla="*/ 339010 w 937061"/>
                <a:gd name="connsiteY14" fmla="*/ 777893 h 1282256"/>
                <a:gd name="connsiteX15" fmla="*/ 374294 w 937061"/>
                <a:gd name="connsiteY15" fmla="*/ 724114 h 1282256"/>
                <a:gd name="connsiteX16" fmla="*/ 365526 w 937061"/>
                <a:gd name="connsiteY16" fmla="*/ 703124 h 1282256"/>
                <a:gd name="connsiteX17" fmla="*/ 314275 w 937061"/>
                <a:gd name="connsiteY17" fmla="*/ 774111 h 1282256"/>
                <a:gd name="connsiteX18" fmla="*/ 255752 w 937061"/>
                <a:gd name="connsiteY18" fmla="*/ 746224 h 1282256"/>
                <a:gd name="connsiteX19" fmla="*/ 257804 w 937061"/>
                <a:gd name="connsiteY19" fmla="*/ 700011 h 1282256"/>
                <a:gd name="connsiteX20" fmla="*/ 281358 w 937061"/>
                <a:gd name="connsiteY20" fmla="*/ 666529 h 1282256"/>
                <a:gd name="connsiteX21" fmla="*/ 276069 w 937061"/>
                <a:gd name="connsiteY21" fmla="*/ 646729 h 1282256"/>
                <a:gd name="connsiteX22" fmla="*/ 315725 w 937061"/>
                <a:gd name="connsiteY22" fmla="*/ 605586 h 1282256"/>
                <a:gd name="connsiteX23" fmla="*/ 348811 w 937061"/>
                <a:gd name="connsiteY23" fmla="*/ 615972 h 1282256"/>
                <a:gd name="connsiteX24" fmla="*/ 355707 w 937061"/>
                <a:gd name="connsiteY24" fmla="*/ 609198 h 1282256"/>
                <a:gd name="connsiteX25" fmla="*/ 423989 w 937061"/>
                <a:gd name="connsiteY25" fmla="*/ 603914 h 1282256"/>
                <a:gd name="connsiteX26" fmla="*/ 462978 w 937061"/>
                <a:gd name="connsiteY26" fmla="*/ 667189 h 1282256"/>
                <a:gd name="connsiteX27" fmla="*/ 447498 w 937061"/>
                <a:gd name="connsiteY27" fmla="*/ 742160 h 1282256"/>
                <a:gd name="connsiteX28" fmla="*/ 444272 w 937061"/>
                <a:gd name="connsiteY28" fmla="*/ 747849 h 1282256"/>
                <a:gd name="connsiteX29" fmla="*/ 468977 w 937061"/>
                <a:gd name="connsiteY29" fmla="*/ 772413 h 1282256"/>
                <a:gd name="connsiteX30" fmla="*/ 495847 w 937061"/>
                <a:gd name="connsiteY30" fmla="*/ 863799 h 1282256"/>
                <a:gd name="connsiteX31" fmla="*/ 444271 w 937061"/>
                <a:gd name="connsiteY31" fmla="*/ 922014 h 1282256"/>
                <a:gd name="connsiteX32" fmla="*/ 431747 w 937061"/>
                <a:gd name="connsiteY32" fmla="*/ 921551 h 1282256"/>
                <a:gd name="connsiteX33" fmla="*/ 442410 w 937061"/>
                <a:gd name="connsiteY33" fmla="*/ 937592 h 1282256"/>
                <a:gd name="connsiteX34" fmla="*/ 543619 w 937061"/>
                <a:gd name="connsiteY34" fmla="*/ 1186492 h 1282256"/>
                <a:gd name="connsiteX35" fmla="*/ 566594 w 937061"/>
                <a:gd name="connsiteY35" fmla="*/ 1273228 h 1282256"/>
                <a:gd name="connsiteX36" fmla="*/ 531195 w 937061"/>
                <a:gd name="connsiteY36" fmla="*/ 1282256 h 1282256"/>
                <a:gd name="connsiteX37" fmla="*/ 510987 w 937061"/>
                <a:gd name="connsiteY37" fmla="*/ 1183176 h 1282256"/>
                <a:gd name="connsiteX38" fmla="*/ 419465 w 937061"/>
                <a:gd name="connsiteY38" fmla="*/ 965735 h 1282256"/>
                <a:gd name="connsiteX39" fmla="*/ 380666 w 937061"/>
                <a:gd name="connsiteY39" fmla="*/ 911088 h 1282256"/>
                <a:gd name="connsiteX40" fmla="*/ 370913 w 937061"/>
                <a:gd name="connsiteY40" fmla="*/ 906441 h 1282256"/>
                <a:gd name="connsiteX41" fmla="*/ 360466 w 937061"/>
                <a:gd name="connsiteY41" fmla="*/ 906130 h 1282256"/>
                <a:gd name="connsiteX42" fmla="*/ 314518 w 937061"/>
                <a:gd name="connsiteY42" fmla="*/ 920936 h 1282256"/>
                <a:gd name="connsiteX43" fmla="*/ 256927 w 937061"/>
                <a:gd name="connsiteY43" fmla="*/ 880449 h 1282256"/>
                <a:gd name="connsiteX44" fmla="*/ 248732 w 937061"/>
                <a:gd name="connsiteY44" fmla="*/ 847130 h 1282256"/>
                <a:gd name="connsiteX45" fmla="*/ 247889 w 937061"/>
                <a:gd name="connsiteY45" fmla="*/ 840361 h 1282256"/>
                <a:gd name="connsiteX46" fmla="*/ 220304 w 937061"/>
                <a:gd name="connsiteY46" fmla="*/ 848717 h 1282256"/>
                <a:gd name="connsiteX47" fmla="*/ 136302 w 937061"/>
                <a:gd name="connsiteY47" fmla="*/ 795389 h 1282256"/>
                <a:gd name="connsiteX48" fmla="*/ 132240 w 937061"/>
                <a:gd name="connsiteY48" fmla="*/ 772306 h 1282256"/>
                <a:gd name="connsiteX49" fmla="*/ 132030 w 937061"/>
                <a:gd name="connsiteY49" fmla="*/ 749123 h 1282256"/>
                <a:gd name="connsiteX50" fmla="*/ 118944 w 937061"/>
                <a:gd name="connsiteY50" fmla="*/ 746653 h 1282256"/>
                <a:gd name="connsiteX51" fmla="*/ 28110 w 937061"/>
                <a:gd name="connsiteY51" fmla="*/ 666272 h 1282256"/>
                <a:gd name="connsiteX52" fmla="*/ 18430 w 937061"/>
                <a:gd name="connsiteY52" fmla="*/ 570895 h 1282256"/>
                <a:gd name="connsiteX53" fmla="*/ 72231 w 937061"/>
                <a:gd name="connsiteY53" fmla="*/ 508194 h 1282256"/>
                <a:gd name="connsiteX54" fmla="*/ 828778 w 937061"/>
                <a:gd name="connsiteY54" fmla="*/ 368188 h 1282256"/>
                <a:gd name="connsiteX55" fmla="*/ 903402 w 937061"/>
                <a:gd name="connsiteY55" fmla="*/ 393916 h 1282256"/>
                <a:gd name="connsiteX56" fmla="*/ 921670 w 937061"/>
                <a:gd name="connsiteY56" fmla="*/ 560021 h 1282256"/>
                <a:gd name="connsiteX57" fmla="*/ 873673 w 937061"/>
                <a:gd name="connsiteY57" fmla="*/ 610037 h 1282256"/>
                <a:gd name="connsiteX58" fmla="*/ 870382 w 937061"/>
                <a:gd name="connsiteY58" fmla="*/ 612071 h 1282256"/>
                <a:gd name="connsiteX59" fmla="*/ 881183 w 937061"/>
                <a:gd name="connsiteY59" fmla="*/ 655093 h 1282256"/>
                <a:gd name="connsiteX60" fmla="*/ 811085 w 937061"/>
                <a:gd name="connsiteY60" fmla="*/ 738732 h 1282256"/>
                <a:gd name="connsiteX61" fmla="*/ 793636 w 937061"/>
                <a:gd name="connsiteY61" fmla="*/ 739105 h 1282256"/>
                <a:gd name="connsiteX62" fmla="*/ 799023 w 937061"/>
                <a:gd name="connsiteY62" fmla="*/ 768256 h 1282256"/>
                <a:gd name="connsiteX63" fmla="*/ 794668 w 937061"/>
                <a:gd name="connsiteY63" fmla="*/ 805320 h 1282256"/>
                <a:gd name="connsiteX64" fmla="*/ 736637 w 937061"/>
                <a:gd name="connsiteY64" fmla="*/ 842933 h 1282256"/>
                <a:gd name="connsiteX65" fmla="*/ 711441 w 937061"/>
                <a:gd name="connsiteY65" fmla="*/ 841070 h 1282256"/>
                <a:gd name="connsiteX66" fmla="*/ 702708 w 937061"/>
                <a:gd name="connsiteY66" fmla="*/ 844516 h 1282256"/>
                <a:gd name="connsiteX67" fmla="*/ 683025 w 937061"/>
                <a:gd name="connsiteY67" fmla="*/ 866563 h 1282256"/>
                <a:gd name="connsiteX68" fmla="*/ 657843 w 937061"/>
                <a:gd name="connsiteY68" fmla="*/ 881435 h 1282256"/>
                <a:gd name="connsiteX69" fmla="*/ 694319 w 937061"/>
                <a:gd name="connsiteY69" fmla="*/ 1016214 h 1282256"/>
                <a:gd name="connsiteX70" fmla="*/ 713201 w 937061"/>
                <a:gd name="connsiteY70" fmla="*/ 1156998 h 1282256"/>
                <a:gd name="connsiteX71" fmla="*/ 720960 w 937061"/>
                <a:gd name="connsiteY71" fmla="*/ 1258622 h 1282256"/>
                <a:gd name="connsiteX72" fmla="*/ 679557 w 937061"/>
                <a:gd name="connsiteY72" fmla="*/ 1261399 h 1282256"/>
                <a:gd name="connsiteX73" fmla="*/ 677437 w 937061"/>
                <a:gd name="connsiteY73" fmla="*/ 1146560 h 1282256"/>
                <a:gd name="connsiteX74" fmla="*/ 658812 w 937061"/>
                <a:gd name="connsiteY74" fmla="*/ 1013559 h 1282256"/>
                <a:gd name="connsiteX75" fmla="*/ 620096 w 937061"/>
                <a:gd name="connsiteY75" fmla="*/ 884815 h 1282256"/>
                <a:gd name="connsiteX76" fmla="*/ 617487 w 937061"/>
                <a:gd name="connsiteY76" fmla="*/ 885041 h 1282256"/>
                <a:gd name="connsiteX77" fmla="*/ 582656 w 937061"/>
                <a:gd name="connsiteY77" fmla="*/ 865072 h 1282256"/>
                <a:gd name="connsiteX78" fmla="*/ 558217 w 937061"/>
                <a:gd name="connsiteY78" fmla="*/ 771403 h 1282256"/>
                <a:gd name="connsiteX79" fmla="*/ 575867 w 937061"/>
                <a:gd name="connsiteY79" fmla="*/ 722513 h 1282256"/>
                <a:gd name="connsiteX80" fmla="*/ 560670 w 937061"/>
                <a:gd name="connsiteY80" fmla="*/ 708618 h 1282256"/>
                <a:gd name="connsiteX81" fmla="*/ 534291 w 937061"/>
                <a:gd name="connsiteY81" fmla="*/ 600031 h 1282256"/>
                <a:gd name="connsiteX82" fmla="*/ 572231 w 937061"/>
                <a:gd name="connsiteY82" fmla="*/ 560631 h 1282256"/>
                <a:gd name="connsiteX83" fmla="*/ 603475 w 937061"/>
                <a:gd name="connsiteY83" fmla="*/ 559950 h 1282256"/>
                <a:gd name="connsiteX84" fmla="*/ 618559 w 937061"/>
                <a:gd name="connsiteY84" fmla="*/ 565514 h 1282256"/>
                <a:gd name="connsiteX85" fmla="*/ 649454 w 937061"/>
                <a:gd name="connsiteY85" fmla="*/ 543101 h 1282256"/>
                <a:gd name="connsiteX86" fmla="*/ 697970 w 937061"/>
                <a:gd name="connsiteY86" fmla="*/ 567543 h 1282256"/>
                <a:gd name="connsiteX87" fmla="*/ 700456 w 937061"/>
                <a:gd name="connsiteY87" fmla="*/ 590917 h 1282256"/>
                <a:gd name="connsiteX88" fmla="*/ 720550 w 937061"/>
                <a:gd name="connsiteY88" fmla="*/ 600445 h 1282256"/>
                <a:gd name="connsiteX89" fmla="*/ 751604 w 937061"/>
                <a:gd name="connsiteY89" fmla="*/ 639520 h 1282256"/>
                <a:gd name="connsiteX90" fmla="*/ 738347 w 937061"/>
                <a:gd name="connsiteY90" fmla="*/ 683525 h 1282256"/>
                <a:gd name="connsiteX91" fmla="*/ 707956 w 937061"/>
                <a:gd name="connsiteY91" fmla="*/ 700956 h 1282256"/>
                <a:gd name="connsiteX92" fmla="*/ 634896 w 937061"/>
                <a:gd name="connsiteY92" fmla="*/ 651717 h 1282256"/>
                <a:gd name="connsiteX93" fmla="*/ 633997 w 937061"/>
                <a:gd name="connsiteY93" fmla="*/ 675512 h 1282256"/>
                <a:gd name="connsiteX94" fmla="*/ 687058 w 937061"/>
                <a:gd name="connsiteY94" fmla="*/ 716835 h 1282256"/>
                <a:gd name="connsiteX95" fmla="*/ 656986 w 937061"/>
                <a:gd name="connsiteY95" fmla="*/ 782282 h 1282256"/>
                <a:gd name="connsiteX96" fmla="*/ 669532 w 937061"/>
                <a:gd name="connsiteY96" fmla="*/ 802778 h 1282256"/>
                <a:gd name="connsiteX97" fmla="*/ 712109 w 937061"/>
                <a:gd name="connsiteY97" fmla="*/ 736651 h 1282256"/>
                <a:gd name="connsiteX98" fmla="*/ 723692 w 937061"/>
                <a:gd name="connsiteY98" fmla="*/ 721066 h 1282256"/>
                <a:gd name="connsiteX99" fmla="*/ 776459 w 937061"/>
                <a:gd name="connsiteY99" fmla="*/ 653872 h 1282256"/>
                <a:gd name="connsiteX100" fmla="*/ 733368 w 937061"/>
                <a:gd name="connsiteY100" fmla="*/ 578317 h 1282256"/>
                <a:gd name="connsiteX101" fmla="*/ 723890 w 937061"/>
                <a:gd name="connsiteY101" fmla="*/ 565605 h 1282256"/>
                <a:gd name="connsiteX102" fmla="*/ 694098 w 937061"/>
                <a:gd name="connsiteY102" fmla="*/ 523444 h 1282256"/>
                <a:gd name="connsiteX103" fmla="*/ 690243 w 937061"/>
                <a:gd name="connsiteY103" fmla="*/ 515805 h 1282256"/>
                <a:gd name="connsiteX104" fmla="*/ 698774 w 937061"/>
                <a:gd name="connsiteY104" fmla="*/ 485914 h 1282256"/>
                <a:gd name="connsiteX105" fmla="*/ 755797 w 937061"/>
                <a:gd name="connsiteY105" fmla="*/ 452765 h 1282256"/>
                <a:gd name="connsiteX106" fmla="*/ 802978 w 937061"/>
                <a:gd name="connsiteY106" fmla="*/ 455658 h 1282256"/>
                <a:gd name="connsiteX107" fmla="*/ 792796 w 937061"/>
                <a:gd name="connsiteY107" fmla="*/ 434725 h 1282256"/>
                <a:gd name="connsiteX108" fmla="*/ 828778 w 937061"/>
                <a:gd name="connsiteY108" fmla="*/ 368188 h 1282256"/>
                <a:gd name="connsiteX109" fmla="*/ 80732 w 937061"/>
                <a:gd name="connsiteY109" fmla="*/ 236718 h 1282256"/>
                <a:gd name="connsiteX110" fmla="*/ 85733 w 937061"/>
                <a:gd name="connsiteY110" fmla="*/ 243941 h 1282256"/>
                <a:gd name="connsiteX111" fmla="*/ 165483 w 937061"/>
                <a:gd name="connsiteY111" fmla="*/ 295204 h 1282256"/>
                <a:gd name="connsiteX112" fmla="*/ 199590 w 937061"/>
                <a:gd name="connsiteY112" fmla="*/ 324345 h 1282256"/>
                <a:gd name="connsiteX113" fmla="*/ 183395 w 937061"/>
                <a:gd name="connsiteY113" fmla="*/ 381115 h 1282256"/>
                <a:gd name="connsiteX114" fmla="*/ 167577 w 937061"/>
                <a:gd name="connsiteY114" fmla="*/ 388113 h 1282256"/>
                <a:gd name="connsiteX115" fmla="*/ 179565 w 937061"/>
                <a:gd name="connsiteY115" fmla="*/ 401175 h 1282256"/>
                <a:gd name="connsiteX116" fmla="*/ 179992 w 937061"/>
                <a:gd name="connsiteY116" fmla="*/ 449781 h 1282256"/>
                <a:gd name="connsiteX117" fmla="*/ 108044 w 937061"/>
                <a:gd name="connsiteY117" fmla="*/ 482632 h 1282256"/>
                <a:gd name="connsiteX118" fmla="*/ 27201 w 937061"/>
                <a:gd name="connsiteY118" fmla="*/ 505923 h 1282256"/>
                <a:gd name="connsiteX119" fmla="*/ 570 w 937061"/>
                <a:gd name="connsiteY119" fmla="*/ 441177 h 1282256"/>
                <a:gd name="connsiteX120" fmla="*/ 70413 w 937061"/>
                <a:gd name="connsiteY120" fmla="*/ 361661 h 1282256"/>
                <a:gd name="connsiteX121" fmla="*/ 65724 w 937061"/>
                <a:gd name="connsiteY121" fmla="*/ 357231 h 1282256"/>
                <a:gd name="connsiteX122" fmla="*/ 36050 w 937061"/>
                <a:gd name="connsiteY122" fmla="*/ 293659 h 1282256"/>
                <a:gd name="connsiteX123" fmla="*/ 80732 w 937061"/>
                <a:gd name="connsiteY123" fmla="*/ 236718 h 1282256"/>
                <a:gd name="connsiteX124" fmla="*/ 734063 w 937061"/>
                <a:gd name="connsiteY124" fmla="*/ 115786 h 1282256"/>
                <a:gd name="connsiteX125" fmla="*/ 800039 w 937061"/>
                <a:gd name="connsiteY125" fmla="*/ 168575 h 1282256"/>
                <a:gd name="connsiteX126" fmla="*/ 790133 w 937061"/>
                <a:gd name="connsiteY126" fmla="*/ 225202 h 1282256"/>
                <a:gd name="connsiteX127" fmla="*/ 788636 w 937061"/>
                <a:gd name="connsiteY127" fmla="*/ 228126 h 1282256"/>
                <a:gd name="connsiteX128" fmla="*/ 788782 w 937061"/>
                <a:gd name="connsiteY128" fmla="*/ 228914 h 1282256"/>
                <a:gd name="connsiteX129" fmla="*/ 879477 w 937061"/>
                <a:gd name="connsiteY129" fmla="*/ 273265 h 1282256"/>
                <a:gd name="connsiteX130" fmla="*/ 880462 w 937061"/>
                <a:gd name="connsiteY130" fmla="*/ 348046 h 1282256"/>
                <a:gd name="connsiteX131" fmla="*/ 875371 w 937061"/>
                <a:gd name="connsiteY131" fmla="*/ 346949 h 1282256"/>
                <a:gd name="connsiteX132" fmla="*/ 802289 w 937061"/>
                <a:gd name="connsiteY132" fmla="*/ 352714 h 1282256"/>
                <a:gd name="connsiteX133" fmla="*/ 731227 w 937061"/>
                <a:gd name="connsiteY133" fmla="*/ 357290 h 1282256"/>
                <a:gd name="connsiteX134" fmla="*/ 699035 w 937061"/>
                <a:gd name="connsiteY134" fmla="*/ 320868 h 1282256"/>
                <a:gd name="connsiteX135" fmla="*/ 705546 w 937061"/>
                <a:gd name="connsiteY135" fmla="*/ 292165 h 1282256"/>
                <a:gd name="connsiteX136" fmla="*/ 707611 w 937061"/>
                <a:gd name="connsiteY136" fmla="*/ 287913 h 1282256"/>
                <a:gd name="connsiteX137" fmla="*/ 691898 w 937061"/>
                <a:gd name="connsiteY137" fmla="*/ 287761 h 1282256"/>
                <a:gd name="connsiteX138" fmla="*/ 656836 w 937061"/>
                <a:gd name="connsiteY138" fmla="*/ 256759 h 1282256"/>
                <a:gd name="connsiteX139" fmla="*/ 657076 w 937061"/>
                <a:gd name="connsiteY139" fmla="*/ 221678 h 1282256"/>
                <a:gd name="connsiteX140" fmla="*/ 672162 w 937061"/>
                <a:gd name="connsiteY140" fmla="*/ 203002 h 1282256"/>
                <a:gd name="connsiteX141" fmla="*/ 732996 w 937061"/>
                <a:gd name="connsiteY141" fmla="*/ 118834 h 1282256"/>
                <a:gd name="connsiteX142" fmla="*/ 734063 w 937061"/>
                <a:gd name="connsiteY142" fmla="*/ 115786 h 1282256"/>
                <a:gd name="connsiteX143" fmla="*/ 234805 w 937061"/>
                <a:gd name="connsiteY143" fmla="*/ 54681 h 1282256"/>
                <a:gd name="connsiteX144" fmla="*/ 265378 w 937061"/>
                <a:gd name="connsiteY144" fmla="*/ 49820 h 1282256"/>
                <a:gd name="connsiteX145" fmla="*/ 314937 w 937061"/>
                <a:gd name="connsiteY145" fmla="*/ 75496 h 1282256"/>
                <a:gd name="connsiteX146" fmla="*/ 345601 w 937061"/>
                <a:gd name="connsiteY146" fmla="*/ 197347 h 1282256"/>
                <a:gd name="connsiteX147" fmla="*/ 334083 w 937061"/>
                <a:gd name="connsiteY147" fmla="*/ 235327 h 1282256"/>
                <a:gd name="connsiteX148" fmla="*/ 353353 w 937061"/>
                <a:gd name="connsiteY148" fmla="*/ 413468 h 1282256"/>
                <a:gd name="connsiteX149" fmla="*/ 418223 w 937061"/>
                <a:gd name="connsiteY149" fmla="*/ 498850 h 1282256"/>
                <a:gd name="connsiteX150" fmla="*/ 414075 w 937061"/>
                <a:gd name="connsiteY150" fmla="*/ 570097 h 1282256"/>
                <a:gd name="connsiteX151" fmla="*/ 374791 w 937061"/>
                <a:gd name="connsiteY151" fmla="*/ 572468 h 1282256"/>
                <a:gd name="connsiteX152" fmla="*/ 347212 w 937061"/>
                <a:gd name="connsiteY152" fmla="*/ 583064 h 1282256"/>
                <a:gd name="connsiteX153" fmla="*/ 340945 w 937061"/>
                <a:gd name="connsiteY153" fmla="*/ 584425 h 1282256"/>
                <a:gd name="connsiteX154" fmla="*/ 286621 w 937061"/>
                <a:gd name="connsiteY154" fmla="*/ 583668 h 1282256"/>
                <a:gd name="connsiteX155" fmla="*/ 233948 w 937061"/>
                <a:gd name="connsiteY155" fmla="*/ 534531 h 1282256"/>
                <a:gd name="connsiteX156" fmla="*/ 162779 w 937061"/>
                <a:gd name="connsiteY156" fmla="*/ 538517 h 1282256"/>
                <a:gd name="connsiteX157" fmla="*/ 146371 w 937061"/>
                <a:gd name="connsiteY157" fmla="*/ 502641 h 1282256"/>
                <a:gd name="connsiteX158" fmla="*/ 196829 w 937061"/>
                <a:gd name="connsiteY158" fmla="*/ 467040 h 1282256"/>
                <a:gd name="connsiteX159" fmla="*/ 291634 w 937061"/>
                <a:gd name="connsiteY159" fmla="*/ 464187 h 1282256"/>
                <a:gd name="connsiteX160" fmla="*/ 339848 w 937061"/>
                <a:gd name="connsiteY160" fmla="*/ 495814 h 1282256"/>
                <a:gd name="connsiteX161" fmla="*/ 344709 w 937061"/>
                <a:gd name="connsiteY161" fmla="*/ 472509 h 1282256"/>
                <a:gd name="connsiteX162" fmla="*/ 302160 w 937061"/>
                <a:gd name="connsiteY162" fmla="*/ 429650 h 1282256"/>
                <a:gd name="connsiteX163" fmla="*/ 317151 w 937061"/>
                <a:gd name="connsiteY163" fmla="*/ 371880 h 1282256"/>
                <a:gd name="connsiteX164" fmla="*/ 300153 w 937061"/>
                <a:gd name="connsiteY164" fmla="*/ 354855 h 1282256"/>
                <a:gd name="connsiteX165" fmla="*/ 275979 w 937061"/>
                <a:gd name="connsiteY165" fmla="*/ 409229 h 1282256"/>
                <a:gd name="connsiteX166" fmla="*/ 278835 w 937061"/>
                <a:gd name="connsiteY166" fmla="*/ 436812 h 1282256"/>
                <a:gd name="connsiteX167" fmla="*/ 277330 w 937061"/>
                <a:gd name="connsiteY167" fmla="*/ 442997 h 1282256"/>
                <a:gd name="connsiteX168" fmla="*/ 211427 w 937061"/>
                <a:gd name="connsiteY168" fmla="*/ 446824 h 1282256"/>
                <a:gd name="connsiteX169" fmla="*/ 209401 w 937061"/>
                <a:gd name="connsiteY169" fmla="*/ 440273 h 1282256"/>
                <a:gd name="connsiteX170" fmla="*/ 206434 w 937061"/>
                <a:gd name="connsiteY170" fmla="*/ 398858 h 1282256"/>
                <a:gd name="connsiteX171" fmla="*/ 207223 w 937061"/>
                <a:gd name="connsiteY171" fmla="*/ 393213 h 1282256"/>
                <a:gd name="connsiteX172" fmla="*/ 213263 w 937061"/>
                <a:gd name="connsiteY172" fmla="*/ 300227 h 1282256"/>
                <a:gd name="connsiteX173" fmla="*/ 210849 w 937061"/>
                <a:gd name="connsiteY173" fmla="*/ 295987 h 1282256"/>
                <a:gd name="connsiteX174" fmla="*/ 230359 w 937061"/>
                <a:gd name="connsiteY174" fmla="*/ 289124 h 1282256"/>
                <a:gd name="connsiteX175" fmla="*/ 278448 w 937061"/>
                <a:gd name="connsiteY175" fmla="*/ 208737 h 1282256"/>
                <a:gd name="connsiteX176" fmla="*/ 283559 w 937061"/>
                <a:gd name="connsiteY176" fmla="*/ 197812 h 1282256"/>
                <a:gd name="connsiteX177" fmla="*/ 314933 w 937061"/>
                <a:gd name="connsiteY177" fmla="*/ 142718 h 1282256"/>
                <a:gd name="connsiteX178" fmla="*/ 291729 w 937061"/>
                <a:gd name="connsiteY178" fmla="*/ 141710 h 1282256"/>
                <a:gd name="connsiteX179" fmla="*/ 204653 w 937061"/>
                <a:gd name="connsiteY179" fmla="*/ 172059 h 1282256"/>
                <a:gd name="connsiteX180" fmla="*/ 190282 w 937061"/>
                <a:gd name="connsiteY180" fmla="*/ 190196 h 1282256"/>
                <a:gd name="connsiteX181" fmla="*/ 254302 w 937061"/>
                <a:gd name="connsiteY181" fmla="*/ 210348 h 1282256"/>
                <a:gd name="connsiteX182" fmla="*/ 206445 w 937061"/>
                <a:gd name="connsiteY182" fmla="*/ 272154 h 1282256"/>
                <a:gd name="connsiteX183" fmla="*/ 114462 w 937061"/>
                <a:gd name="connsiteY183" fmla="*/ 240670 h 1282256"/>
                <a:gd name="connsiteX184" fmla="*/ 120246 w 937061"/>
                <a:gd name="connsiteY184" fmla="*/ 146306 h 1282256"/>
                <a:gd name="connsiteX185" fmla="*/ 159117 w 937061"/>
                <a:gd name="connsiteY185" fmla="*/ 137290 h 1282256"/>
                <a:gd name="connsiteX186" fmla="*/ 166880 w 937061"/>
                <a:gd name="connsiteY186" fmla="*/ 133004 h 1282256"/>
                <a:gd name="connsiteX187" fmla="*/ 208914 w 937061"/>
                <a:gd name="connsiteY187" fmla="*/ 71662 h 1282256"/>
                <a:gd name="connsiteX188" fmla="*/ 234805 w 937061"/>
                <a:gd name="connsiteY188" fmla="*/ 54681 h 1282256"/>
                <a:gd name="connsiteX189" fmla="*/ 518054 w 937061"/>
                <a:gd name="connsiteY189" fmla="*/ 685 h 1282256"/>
                <a:gd name="connsiteX190" fmla="*/ 567481 w 937061"/>
                <a:gd name="connsiteY190" fmla="*/ 11310 h 1282256"/>
                <a:gd name="connsiteX191" fmla="*/ 617166 w 937061"/>
                <a:gd name="connsiteY191" fmla="*/ 49796 h 1282256"/>
                <a:gd name="connsiteX192" fmla="*/ 624803 w 937061"/>
                <a:gd name="connsiteY192" fmla="*/ 51439 h 1282256"/>
                <a:gd name="connsiteX193" fmla="*/ 685335 w 937061"/>
                <a:gd name="connsiteY193" fmla="*/ 54921 h 1282256"/>
                <a:gd name="connsiteX194" fmla="*/ 709531 w 937061"/>
                <a:gd name="connsiteY194" fmla="*/ 114208 h 1282256"/>
                <a:gd name="connsiteX195" fmla="*/ 661812 w 937061"/>
                <a:gd name="connsiteY195" fmla="*/ 180063 h 1282256"/>
                <a:gd name="connsiteX196" fmla="*/ 610202 w 937061"/>
                <a:gd name="connsiteY196" fmla="*/ 195099 h 1282256"/>
                <a:gd name="connsiteX197" fmla="*/ 562692 w 937061"/>
                <a:gd name="connsiteY197" fmla="*/ 152954 h 1282256"/>
                <a:gd name="connsiteX198" fmla="*/ 615624 w 937061"/>
                <a:gd name="connsiteY198" fmla="*/ 112005 h 1282256"/>
                <a:gd name="connsiteX199" fmla="*/ 594985 w 937061"/>
                <a:gd name="connsiteY199" fmla="*/ 99523 h 1282256"/>
                <a:gd name="connsiteX200" fmla="*/ 549403 w 937061"/>
                <a:gd name="connsiteY200" fmla="*/ 129539 h 1282256"/>
                <a:gd name="connsiteX201" fmla="*/ 503638 w 937061"/>
                <a:gd name="connsiteY201" fmla="*/ 102348 h 1282256"/>
                <a:gd name="connsiteX202" fmla="*/ 481968 w 937061"/>
                <a:gd name="connsiteY202" fmla="*/ 111852 h 1282256"/>
                <a:gd name="connsiteX203" fmla="*/ 529275 w 937061"/>
                <a:gd name="connsiteY203" fmla="*/ 151795 h 1282256"/>
                <a:gd name="connsiteX204" fmla="*/ 540380 w 937061"/>
                <a:gd name="connsiteY204" fmla="*/ 163391 h 1282256"/>
                <a:gd name="connsiteX205" fmla="*/ 586552 w 937061"/>
                <a:gd name="connsiteY205" fmla="*/ 213729 h 1282256"/>
                <a:gd name="connsiteX206" fmla="*/ 633128 w 937061"/>
                <a:gd name="connsiteY206" fmla="*/ 217751 h 1282256"/>
                <a:gd name="connsiteX207" fmla="*/ 631375 w 937061"/>
                <a:gd name="connsiteY207" fmla="*/ 243538 h 1282256"/>
                <a:gd name="connsiteX208" fmla="*/ 670400 w 937061"/>
                <a:gd name="connsiteY208" fmla="*/ 307011 h 1282256"/>
                <a:gd name="connsiteX209" fmla="*/ 674359 w 937061"/>
                <a:gd name="connsiteY209" fmla="*/ 313002 h 1282256"/>
                <a:gd name="connsiteX210" fmla="*/ 686366 w 937061"/>
                <a:gd name="connsiteY210" fmla="*/ 351523 h 1282256"/>
                <a:gd name="connsiteX211" fmla="*/ 686786 w 937061"/>
                <a:gd name="connsiteY211" fmla="*/ 360408 h 1282256"/>
                <a:gd name="connsiteX212" fmla="*/ 624276 w 937061"/>
                <a:gd name="connsiteY212" fmla="*/ 379293 h 1282256"/>
                <a:gd name="connsiteX213" fmla="*/ 620186 w 937061"/>
                <a:gd name="connsiteY213" fmla="*/ 371494 h 1282256"/>
                <a:gd name="connsiteX214" fmla="*/ 577039 w 937061"/>
                <a:gd name="connsiteY214" fmla="*/ 307763 h 1282256"/>
                <a:gd name="connsiteX215" fmla="*/ 571263 w 937061"/>
                <a:gd name="connsiteY215" fmla="*/ 305164 h 1282256"/>
                <a:gd name="connsiteX216" fmla="*/ 561472 w 937061"/>
                <a:gd name="connsiteY216" fmla="*/ 327139 h 1282256"/>
                <a:gd name="connsiteX217" fmla="*/ 596193 w 937061"/>
                <a:gd name="connsiteY217" fmla="*/ 376131 h 1282256"/>
                <a:gd name="connsiteX218" fmla="*/ 571697 w 937061"/>
                <a:gd name="connsiteY218" fmla="*/ 430972 h 1282256"/>
                <a:gd name="connsiteX219" fmla="*/ 584565 w 937061"/>
                <a:gd name="connsiteY219" fmla="*/ 451001 h 1282256"/>
                <a:gd name="connsiteX220" fmla="*/ 618292 w 937061"/>
                <a:gd name="connsiteY220" fmla="*/ 404232 h 1282256"/>
                <a:gd name="connsiteX221" fmla="*/ 707017 w 937061"/>
                <a:gd name="connsiteY221" fmla="*/ 373985 h 1282256"/>
                <a:gd name="connsiteX222" fmla="*/ 737381 w 937061"/>
                <a:gd name="connsiteY222" fmla="*/ 385077 h 1282256"/>
                <a:gd name="connsiteX223" fmla="*/ 767814 w 937061"/>
                <a:gd name="connsiteY223" fmla="*/ 388823 h 1282256"/>
                <a:gd name="connsiteX224" fmla="*/ 765487 w 937061"/>
                <a:gd name="connsiteY224" fmla="*/ 426939 h 1282256"/>
                <a:gd name="connsiteX225" fmla="*/ 665711 w 937061"/>
                <a:gd name="connsiteY225" fmla="*/ 514227 h 1282256"/>
                <a:gd name="connsiteX226" fmla="*/ 615799 w 937061"/>
                <a:gd name="connsiteY226" fmla="*/ 534043 h 1282256"/>
                <a:gd name="connsiteX227" fmla="*/ 611378 w 937061"/>
                <a:gd name="connsiteY227" fmla="*/ 535471 h 1282256"/>
                <a:gd name="connsiteX228" fmla="*/ 545354 w 937061"/>
                <a:gd name="connsiteY228" fmla="*/ 547467 h 1282256"/>
                <a:gd name="connsiteX229" fmla="*/ 543618 w 937061"/>
                <a:gd name="connsiteY229" fmla="*/ 547992 h 1282256"/>
                <a:gd name="connsiteX230" fmla="*/ 543114 w 937061"/>
                <a:gd name="connsiteY230" fmla="*/ 378809 h 1282256"/>
                <a:gd name="connsiteX231" fmla="*/ 481297 w 937061"/>
                <a:gd name="connsiteY231" fmla="*/ 302233 h 1282256"/>
                <a:gd name="connsiteX232" fmla="*/ 497521 w 937061"/>
                <a:gd name="connsiteY232" fmla="*/ 205940 h 1282256"/>
                <a:gd name="connsiteX233" fmla="*/ 471375 w 937061"/>
                <a:gd name="connsiteY233" fmla="*/ 172476 h 1282256"/>
                <a:gd name="connsiteX234" fmla="*/ 460261 w 937061"/>
                <a:gd name="connsiteY234" fmla="*/ 46197 h 1282256"/>
                <a:gd name="connsiteX235" fmla="*/ 518054 w 937061"/>
                <a:gd name="connsiteY235" fmla="*/ 685 h 1282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</a:cxnLst>
              <a:rect l="l" t="t" r="r" b="b"/>
              <a:pathLst>
                <a:path w="937061" h="1282256">
                  <a:moveTo>
                    <a:pt x="72231" y="508194"/>
                  </a:moveTo>
                  <a:cubicBezTo>
                    <a:pt x="110176" y="495275"/>
                    <a:pt x="141455" y="519031"/>
                    <a:pt x="139689" y="559080"/>
                  </a:cubicBezTo>
                  <a:cubicBezTo>
                    <a:pt x="139351" y="566068"/>
                    <a:pt x="138225" y="573202"/>
                    <a:pt x="137581" y="579636"/>
                  </a:cubicBezTo>
                  <a:cubicBezTo>
                    <a:pt x="149335" y="573797"/>
                    <a:pt x="161104" y="566938"/>
                    <a:pt x="173595" y="561778"/>
                  </a:cubicBezTo>
                  <a:cubicBezTo>
                    <a:pt x="194067" y="553512"/>
                    <a:pt x="215165" y="550836"/>
                    <a:pt x="235622" y="562333"/>
                  </a:cubicBezTo>
                  <a:cubicBezTo>
                    <a:pt x="249692" y="570123"/>
                    <a:pt x="258507" y="582549"/>
                    <a:pt x="265212" y="596791"/>
                  </a:cubicBezTo>
                  <a:cubicBezTo>
                    <a:pt x="265897" y="598294"/>
                    <a:pt x="265188" y="601073"/>
                    <a:pt x="264188" y="602277"/>
                  </a:cubicBezTo>
                  <a:cubicBezTo>
                    <a:pt x="251373" y="618904"/>
                    <a:pt x="247251" y="637387"/>
                    <a:pt x="251467" y="657997"/>
                  </a:cubicBezTo>
                  <a:cubicBezTo>
                    <a:pt x="251904" y="660360"/>
                    <a:pt x="250479" y="663679"/>
                    <a:pt x="248802" y="665620"/>
                  </a:cubicBezTo>
                  <a:cubicBezTo>
                    <a:pt x="232301" y="684354"/>
                    <a:pt x="223028" y="705826"/>
                    <a:pt x="226702" y="731221"/>
                  </a:cubicBezTo>
                  <a:cubicBezTo>
                    <a:pt x="231605" y="766574"/>
                    <a:pt x="256814" y="791656"/>
                    <a:pt x="292287" y="797322"/>
                  </a:cubicBezTo>
                  <a:cubicBezTo>
                    <a:pt x="300478" y="798661"/>
                    <a:pt x="309043" y="798708"/>
                    <a:pt x="318540" y="799397"/>
                  </a:cubicBezTo>
                  <a:cubicBezTo>
                    <a:pt x="330434" y="829589"/>
                    <a:pt x="353581" y="847922"/>
                    <a:pt x="386587" y="855674"/>
                  </a:cubicBezTo>
                  <a:cubicBezTo>
                    <a:pt x="388158" y="847643"/>
                    <a:pt x="389605" y="840043"/>
                    <a:pt x="391213" y="832209"/>
                  </a:cubicBezTo>
                  <a:cubicBezTo>
                    <a:pt x="363044" y="824173"/>
                    <a:pt x="342646" y="808591"/>
                    <a:pt x="339010" y="777893"/>
                  </a:cubicBezTo>
                  <a:cubicBezTo>
                    <a:pt x="336531" y="756758"/>
                    <a:pt x="346844" y="742020"/>
                    <a:pt x="374294" y="724114"/>
                  </a:cubicBezTo>
                  <a:cubicBezTo>
                    <a:pt x="371371" y="717117"/>
                    <a:pt x="368449" y="710120"/>
                    <a:pt x="365526" y="703124"/>
                  </a:cubicBezTo>
                  <a:cubicBezTo>
                    <a:pt x="339298" y="710007"/>
                    <a:pt x="321614" y="734460"/>
                    <a:pt x="314275" y="774111"/>
                  </a:cubicBezTo>
                  <a:cubicBezTo>
                    <a:pt x="290368" y="778122"/>
                    <a:pt x="265358" y="766244"/>
                    <a:pt x="255752" y="746224"/>
                  </a:cubicBezTo>
                  <a:cubicBezTo>
                    <a:pt x="248361" y="730477"/>
                    <a:pt x="249498" y="714583"/>
                    <a:pt x="257804" y="700011"/>
                  </a:cubicBezTo>
                  <a:cubicBezTo>
                    <a:pt x="263879" y="687685"/>
                    <a:pt x="272863" y="677876"/>
                    <a:pt x="281358" y="666529"/>
                  </a:cubicBezTo>
                  <a:cubicBezTo>
                    <a:pt x="279908" y="660889"/>
                    <a:pt x="277416" y="654017"/>
                    <a:pt x="276069" y="646729"/>
                  </a:cubicBezTo>
                  <a:cubicBezTo>
                    <a:pt x="271404" y="619276"/>
                    <a:pt x="288248" y="601294"/>
                    <a:pt x="315725" y="605586"/>
                  </a:cubicBezTo>
                  <a:cubicBezTo>
                    <a:pt x="326623" y="607240"/>
                    <a:pt x="337119" y="612225"/>
                    <a:pt x="348811" y="615972"/>
                  </a:cubicBezTo>
                  <a:cubicBezTo>
                    <a:pt x="350168" y="614499"/>
                    <a:pt x="352920" y="611750"/>
                    <a:pt x="355707" y="609198"/>
                  </a:cubicBezTo>
                  <a:cubicBezTo>
                    <a:pt x="375418" y="591297"/>
                    <a:pt x="401497" y="589125"/>
                    <a:pt x="423989" y="603914"/>
                  </a:cubicBezTo>
                  <a:cubicBezTo>
                    <a:pt x="446911" y="618826"/>
                    <a:pt x="458728" y="640883"/>
                    <a:pt x="462978" y="667189"/>
                  </a:cubicBezTo>
                  <a:cubicBezTo>
                    <a:pt x="467140" y="694123"/>
                    <a:pt x="460690" y="718741"/>
                    <a:pt x="447498" y="742160"/>
                  </a:cubicBezTo>
                  <a:cubicBezTo>
                    <a:pt x="446251" y="744224"/>
                    <a:pt x="445200" y="746252"/>
                    <a:pt x="444272" y="747849"/>
                  </a:cubicBezTo>
                  <a:cubicBezTo>
                    <a:pt x="452753" y="756263"/>
                    <a:pt x="461679" y="763780"/>
                    <a:pt x="468977" y="772413"/>
                  </a:cubicBezTo>
                  <a:cubicBezTo>
                    <a:pt x="491574" y="798793"/>
                    <a:pt x="503038" y="828859"/>
                    <a:pt x="495847" y="863799"/>
                  </a:cubicBezTo>
                  <a:cubicBezTo>
                    <a:pt x="489963" y="892589"/>
                    <a:pt x="473198" y="913206"/>
                    <a:pt x="444271" y="922014"/>
                  </a:cubicBezTo>
                  <a:lnTo>
                    <a:pt x="431747" y="921551"/>
                  </a:lnTo>
                  <a:lnTo>
                    <a:pt x="442410" y="937592"/>
                  </a:lnTo>
                  <a:cubicBezTo>
                    <a:pt x="487480" y="1016676"/>
                    <a:pt x="529845" y="1122313"/>
                    <a:pt x="543619" y="1186492"/>
                  </a:cubicBezTo>
                  <a:cubicBezTo>
                    <a:pt x="550598" y="1215224"/>
                    <a:pt x="555819" y="1248481"/>
                    <a:pt x="566594" y="1273228"/>
                  </a:cubicBezTo>
                  <a:lnTo>
                    <a:pt x="531195" y="1282256"/>
                  </a:lnTo>
                  <a:cubicBezTo>
                    <a:pt x="524459" y="1249229"/>
                    <a:pt x="517723" y="1216203"/>
                    <a:pt x="510987" y="1183176"/>
                  </a:cubicBezTo>
                  <a:cubicBezTo>
                    <a:pt x="491057" y="1106410"/>
                    <a:pt x="461690" y="1033323"/>
                    <a:pt x="419465" y="965735"/>
                  </a:cubicBezTo>
                  <a:lnTo>
                    <a:pt x="380666" y="911088"/>
                  </a:lnTo>
                  <a:lnTo>
                    <a:pt x="370913" y="906441"/>
                  </a:lnTo>
                  <a:cubicBezTo>
                    <a:pt x="367054" y="904302"/>
                    <a:pt x="364509" y="903754"/>
                    <a:pt x="360466" y="906130"/>
                  </a:cubicBezTo>
                  <a:cubicBezTo>
                    <a:pt x="346392" y="914842"/>
                    <a:pt x="331143" y="920512"/>
                    <a:pt x="314518" y="920936"/>
                  </a:cubicBezTo>
                  <a:cubicBezTo>
                    <a:pt x="287950" y="921567"/>
                    <a:pt x="267107" y="906882"/>
                    <a:pt x="256927" y="880449"/>
                  </a:cubicBezTo>
                  <a:cubicBezTo>
                    <a:pt x="252918" y="869783"/>
                    <a:pt x="251397" y="858249"/>
                    <a:pt x="248732" y="847130"/>
                  </a:cubicBezTo>
                  <a:cubicBezTo>
                    <a:pt x="248098" y="844804"/>
                    <a:pt x="248092" y="842563"/>
                    <a:pt x="247889" y="840361"/>
                  </a:cubicBezTo>
                  <a:cubicBezTo>
                    <a:pt x="238455" y="843325"/>
                    <a:pt x="229525" y="846809"/>
                    <a:pt x="220304" y="848717"/>
                  </a:cubicBezTo>
                  <a:cubicBezTo>
                    <a:pt x="180981" y="856390"/>
                    <a:pt x="146339" y="834274"/>
                    <a:pt x="136302" y="795389"/>
                  </a:cubicBezTo>
                  <a:cubicBezTo>
                    <a:pt x="134291" y="787816"/>
                    <a:pt x="132872" y="780134"/>
                    <a:pt x="132240" y="772306"/>
                  </a:cubicBezTo>
                  <a:cubicBezTo>
                    <a:pt x="131484" y="764909"/>
                    <a:pt x="131910" y="757293"/>
                    <a:pt x="132030" y="749123"/>
                  </a:cubicBezTo>
                  <a:cubicBezTo>
                    <a:pt x="127799" y="748275"/>
                    <a:pt x="123408" y="747660"/>
                    <a:pt x="118944" y="746653"/>
                  </a:cubicBezTo>
                  <a:cubicBezTo>
                    <a:pt x="74070" y="736407"/>
                    <a:pt x="44624" y="708238"/>
                    <a:pt x="28110" y="666272"/>
                  </a:cubicBezTo>
                  <a:cubicBezTo>
                    <a:pt x="15910" y="635527"/>
                    <a:pt x="10210" y="603580"/>
                    <a:pt x="18430" y="570895"/>
                  </a:cubicBezTo>
                  <a:cubicBezTo>
                    <a:pt x="25779" y="541222"/>
                    <a:pt x="42144" y="518440"/>
                    <a:pt x="72231" y="508194"/>
                  </a:cubicBezTo>
                  <a:close/>
                  <a:moveTo>
                    <a:pt x="828778" y="368188"/>
                  </a:moveTo>
                  <a:cubicBezTo>
                    <a:pt x="858645" y="362262"/>
                    <a:pt x="883627" y="370681"/>
                    <a:pt x="903402" y="393916"/>
                  </a:cubicBezTo>
                  <a:cubicBezTo>
                    <a:pt x="939823" y="436686"/>
                    <a:pt x="947900" y="510155"/>
                    <a:pt x="921670" y="560021"/>
                  </a:cubicBezTo>
                  <a:cubicBezTo>
                    <a:pt x="910516" y="581230"/>
                    <a:pt x="894205" y="597688"/>
                    <a:pt x="873673" y="610037"/>
                  </a:cubicBezTo>
                  <a:cubicBezTo>
                    <a:pt x="872564" y="610650"/>
                    <a:pt x="871455" y="611263"/>
                    <a:pt x="870382" y="612071"/>
                  </a:cubicBezTo>
                  <a:cubicBezTo>
                    <a:pt x="874134" y="626859"/>
                    <a:pt x="879155" y="640802"/>
                    <a:pt x="881183" y="655093"/>
                  </a:cubicBezTo>
                  <a:cubicBezTo>
                    <a:pt x="888104" y="700259"/>
                    <a:pt x="856642" y="737240"/>
                    <a:pt x="811085" y="738732"/>
                  </a:cubicBezTo>
                  <a:cubicBezTo>
                    <a:pt x="805423" y="738963"/>
                    <a:pt x="799923" y="738961"/>
                    <a:pt x="793636" y="739105"/>
                  </a:cubicBezTo>
                  <a:cubicBezTo>
                    <a:pt x="795456" y="748953"/>
                    <a:pt x="797633" y="758532"/>
                    <a:pt x="799023" y="768256"/>
                  </a:cubicBezTo>
                  <a:cubicBezTo>
                    <a:pt x="800761" y="780973"/>
                    <a:pt x="799166" y="793286"/>
                    <a:pt x="794668" y="805320"/>
                  </a:cubicBezTo>
                  <a:cubicBezTo>
                    <a:pt x="785846" y="828135"/>
                    <a:pt x="763672" y="842622"/>
                    <a:pt x="736637" y="842933"/>
                  </a:cubicBezTo>
                  <a:cubicBezTo>
                    <a:pt x="728307" y="843046"/>
                    <a:pt x="719830" y="842371"/>
                    <a:pt x="711441" y="841070"/>
                  </a:cubicBezTo>
                  <a:cubicBezTo>
                    <a:pt x="707480" y="840580"/>
                    <a:pt x="705153" y="841213"/>
                    <a:pt x="702708" y="844516"/>
                  </a:cubicBezTo>
                  <a:cubicBezTo>
                    <a:pt x="696891" y="852721"/>
                    <a:pt x="690436" y="860229"/>
                    <a:pt x="683025" y="866563"/>
                  </a:cubicBezTo>
                  <a:lnTo>
                    <a:pt x="657843" y="881435"/>
                  </a:lnTo>
                  <a:lnTo>
                    <a:pt x="694319" y="1016214"/>
                  </a:lnTo>
                  <a:cubicBezTo>
                    <a:pt x="705217" y="1069419"/>
                    <a:pt x="712131" y="1119734"/>
                    <a:pt x="713201" y="1156998"/>
                  </a:cubicBezTo>
                  <a:cubicBezTo>
                    <a:pt x="715065" y="1190532"/>
                    <a:pt x="714032" y="1228757"/>
                    <a:pt x="720960" y="1258622"/>
                  </a:cubicBezTo>
                  <a:lnTo>
                    <a:pt x="679557" y="1261399"/>
                  </a:lnTo>
                  <a:cubicBezTo>
                    <a:pt x="678850" y="1223119"/>
                    <a:pt x="678143" y="1184840"/>
                    <a:pt x="677437" y="1146560"/>
                  </a:cubicBezTo>
                  <a:cubicBezTo>
                    <a:pt x="674228" y="1101631"/>
                    <a:pt x="668194" y="1057242"/>
                    <a:pt x="658812" y="1013559"/>
                  </a:cubicBezTo>
                  <a:lnTo>
                    <a:pt x="620096" y="884815"/>
                  </a:lnTo>
                  <a:lnTo>
                    <a:pt x="617487" y="885041"/>
                  </a:lnTo>
                  <a:cubicBezTo>
                    <a:pt x="604917" y="882194"/>
                    <a:pt x="593230" y="875442"/>
                    <a:pt x="582656" y="865072"/>
                  </a:cubicBezTo>
                  <a:cubicBezTo>
                    <a:pt x="556244" y="838990"/>
                    <a:pt x="550041" y="806525"/>
                    <a:pt x="558217" y="771403"/>
                  </a:cubicBezTo>
                  <a:cubicBezTo>
                    <a:pt x="562112" y="754999"/>
                    <a:pt x="569609" y="739354"/>
                    <a:pt x="575867" y="722513"/>
                  </a:cubicBezTo>
                  <a:cubicBezTo>
                    <a:pt x="571718" y="718798"/>
                    <a:pt x="565774" y="714192"/>
                    <a:pt x="560670" y="708618"/>
                  </a:cubicBezTo>
                  <a:cubicBezTo>
                    <a:pt x="531466" y="677348"/>
                    <a:pt x="519772" y="641620"/>
                    <a:pt x="534291" y="600031"/>
                  </a:cubicBezTo>
                  <a:cubicBezTo>
                    <a:pt x="540848" y="581504"/>
                    <a:pt x="552919" y="567458"/>
                    <a:pt x="572231" y="560631"/>
                  </a:cubicBezTo>
                  <a:cubicBezTo>
                    <a:pt x="582540" y="556892"/>
                    <a:pt x="593183" y="557167"/>
                    <a:pt x="603475" y="559950"/>
                  </a:cubicBezTo>
                  <a:cubicBezTo>
                    <a:pt x="609267" y="561527"/>
                    <a:pt x="614846" y="564164"/>
                    <a:pt x="618559" y="565514"/>
                  </a:cubicBezTo>
                  <a:cubicBezTo>
                    <a:pt x="629322" y="557618"/>
                    <a:pt x="638415" y="548400"/>
                    <a:pt x="649454" y="543101"/>
                  </a:cubicBezTo>
                  <a:cubicBezTo>
                    <a:pt x="672605" y="531694"/>
                    <a:pt x="692487" y="542279"/>
                    <a:pt x="697970" y="567543"/>
                  </a:cubicBezTo>
                  <a:cubicBezTo>
                    <a:pt x="699586" y="575189"/>
                    <a:pt x="699788" y="582892"/>
                    <a:pt x="700456" y="590917"/>
                  </a:cubicBezTo>
                  <a:cubicBezTo>
                    <a:pt x="706933" y="593998"/>
                    <a:pt x="713927" y="596576"/>
                    <a:pt x="720550" y="600445"/>
                  </a:cubicBezTo>
                  <a:cubicBezTo>
                    <a:pt x="735858" y="609431"/>
                    <a:pt x="747467" y="621545"/>
                    <a:pt x="751604" y="639520"/>
                  </a:cubicBezTo>
                  <a:cubicBezTo>
                    <a:pt x="755595" y="656708"/>
                    <a:pt x="750549" y="671289"/>
                    <a:pt x="738347" y="683525"/>
                  </a:cubicBezTo>
                  <a:cubicBezTo>
                    <a:pt x="729932" y="692006"/>
                    <a:pt x="719754" y="697554"/>
                    <a:pt x="707956" y="700956"/>
                  </a:cubicBezTo>
                  <a:cubicBezTo>
                    <a:pt x="693641" y="669787"/>
                    <a:pt x="669443" y="653481"/>
                    <a:pt x="634896" y="651717"/>
                  </a:cubicBezTo>
                  <a:cubicBezTo>
                    <a:pt x="634543" y="659726"/>
                    <a:pt x="634350" y="667503"/>
                    <a:pt x="633997" y="675512"/>
                  </a:cubicBezTo>
                  <a:cubicBezTo>
                    <a:pt x="660271" y="678805"/>
                    <a:pt x="681371" y="689369"/>
                    <a:pt x="687058" y="716835"/>
                  </a:cubicBezTo>
                  <a:cubicBezTo>
                    <a:pt x="692854" y="744894"/>
                    <a:pt x="679387" y="765716"/>
                    <a:pt x="656986" y="782282"/>
                  </a:cubicBezTo>
                  <a:cubicBezTo>
                    <a:pt x="661091" y="789060"/>
                    <a:pt x="665158" y="795641"/>
                    <a:pt x="669532" y="802778"/>
                  </a:cubicBezTo>
                  <a:cubicBezTo>
                    <a:pt x="693852" y="786673"/>
                    <a:pt x="709290" y="765487"/>
                    <a:pt x="712109" y="736651"/>
                  </a:cubicBezTo>
                  <a:cubicBezTo>
                    <a:pt x="712907" y="727745"/>
                    <a:pt x="715710" y="724171"/>
                    <a:pt x="723692" y="721066"/>
                  </a:cubicBezTo>
                  <a:cubicBezTo>
                    <a:pt x="753809" y="708779"/>
                    <a:pt x="773689" y="687383"/>
                    <a:pt x="776459" y="653872"/>
                  </a:cubicBezTo>
                  <a:cubicBezTo>
                    <a:pt x="779084" y="619572"/>
                    <a:pt x="762709" y="594895"/>
                    <a:pt x="733368" y="578317"/>
                  </a:cubicBezTo>
                  <a:cubicBezTo>
                    <a:pt x="727912" y="575252"/>
                    <a:pt x="725127" y="572303"/>
                    <a:pt x="723890" y="565605"/>
                  </a:cubicBezTo>
                  <a:cubicBezTo>
                    <a:pt x="720505" y="547287"/>
                    <a:pt x="710304" y="532876"/>
                    <a:pt x="694098" y="523444"/>
                  </a:cubicBezTo>
                  <a:cubicBezTo>
                    <a:pt x="690671" y="521430"/>
                    <a:pt x="689446" y="519211"/>
                    <a:pt x="690243" y="515805"/>
                  </a:cubicBezTo>
                  <a:cubicBezTo>
                    <a:pt x="692866" y="505747"/>
                    <a:pt x="694394" y="495279"/>
                    <a:pt x="698774" y="485914"/>
                  </a:cubicBezTo>
                  <a:cubicBezTo>
                    <a:pt x="710120" y="462428"/>
                    <a:pt x="731075" y="453464"/>
                    <a:pt x="755797" y="452765"/>
                  </a:cubicBezTo>
                  <a:cubicBezTo>
                    <a:pt x="771597" y="452290"/>
                    <a:pt x="787712" y="454610"/>
                    <a:pt x="802978" y="455658"/>
                  </a:cubicBezTo>
                  <a:cubicBezTo>
                    <a:pt x="800042" y="449682"/>
                    <a:pt x="795827" y="442313"/>
                    <a:pt x="792796" y="434725"/>
                  </a:cubicBezTo>
                  <a:cubicBezTo>
                    <a:pt x="780108" y="402441"/>
                    <a:pt x="795007" y="375039"/>
                    <a:pt x="828778" y="368188"/>
                  </a:cubicBezTo>
                  <a:close/>
                  <a:moveTo>
                    <a:pt x="80732" y="236718"/>
                  </a:moveTo>
                  <a:cubicBezTo>
                    <a:pt x="82386" y="239060"/>
                    <a:pt x="84041" y="241402"/>
                    <a:pt x="85733" y="243941"/>
                  </a:cubicBezTo>
                  <a:cubicBezTo>
                    <a:pt x="105038" y="272355"/>
                    <a:pt x="132213" y="289334"/>
                    <a:pt x="165483" y="295204"/>
                  </a:cubicBezTo>
                  <a:cubicBezTo>
                    <a:pt x="183391" y="298413"/>
                    <a:pt x="193256" y="308813"/>
                    <a:pt x="199590" y="324345"/>
                  </a:cubicBezTo>
                  <a:cubicBezTo>
                    <a:pt x="208088" y="344979"/>
                    <a:pt x="200922" y="370136"/>
                    <a:pt x="183395" y="381115"/>
                  </a:cubicBezTo>
                  <a:cubicBezTo>
                    <a:pt x="178799" y="383798"/>
                    <a:pt x="173231" y="385642"/>
                    <a:pt x="167577" y="388113"/>
                  </a:cubicBezTo>
                  <a:cubicBezTo>
                    <a:pt x="171406" y="392294"/>
                    <a:pt x="175861" y="396564"/>
                    <a:pt x="179565" y="401175"/>
                  </a:cubicBezTo>
                  <a:cubicBezTo>
                    <a:pt x="191398" y="416711"/>
                    <a:pt x="191808" y="434357"/>
                    <a:pt x="179992" y="449781"/>
                  </a:cubicBezTo>
                  <a:cubicBezTo>
                    <a:pt x="161928" y="473286"/>
                    <a:pt x="138040" y="484014"/>
                    <a:pt x="108044" y="482632"/>
                  </a:cubicBezTo>
                  <a:cubicBezTo>
                    <a:pt x="70199" y="480662"/>
                    <a:pt x="58475" y="484458"/>
                    <a:pt x="27201" y="505923"/>
                  </a:cubicBezTo>
                  <a:cubicBezTo>
                    <a:pt x="7335" y="488816"/>
                    <a:pt x="-2562" y="467219"/>
                    <a:pt x="570" y="441177"/>
                  </a:cubicBezTo>
                  <a:cubicBezTo>
                    <a:pt x="5466" y="399329"/>
                    <a:pt x="29111" y="372959"/>
                    <a:pt x="70413" y="361661"/>
                  </a:cubicBezTo>
                  <a:cubicBezTo>
                    <a:pt x="68706" y="360143"/>
                    <a:pt x="67197" y="358588"/>
                    <a:pt x="65724" y="357231"/>
                  </a:cubicBezTo>
                  <a:cubicBezTo>
                    <a:pt x="47471" y="340029"/>
                    <a:pt x="37055" y="318936"/>
                    <a:pt x="36050" y="293659"/>
                  </a:cubicBezTo>
                  <a:cubicBezTo>
                    <a:pt x="35113" y="266537"/>
                    <a:pt x="51607" y="245563"/>
                    <a:pt x="80732" y="236718"/>
                  </a:cubicBezTo>
                  <a:close/>
                  <a:moveTo>
                    <a:pt x="734063" y="115786"/>
                  </a:moveTo>
                  <a:cubicBezTo>
                    <a:pt x="769312" y="112531"/>
                    <a:pt x="794903" y="133062"/>
                    <a:pt x="800039" y="168575"/>
                  </a:cubicBezTo>
                  <a:cubicBezTo>
                    <a:pt x="802927" y="188615"/>
                    <a:pt x="799667" y="207347"/>
                    <a:pt x="790133" y="225202"/>
                  </a:cubicBezTo>
                  <a:cubicBezTo>
                    <a:pt x="789688" y="226098"/>
                    <a:pt x="789279" y="227193"/>
                    <a:pt x="788636" y="228126"/>
                  </a:cubicBezTo>
                  <a:cubicBezTo>
                    <a:pt x="788673" y="228323"/>
                    <a:pt x="788709" y="228520"/>
                    <a:pt x="788782" y="228914"/>
                  </a:cubicBezTo>
                  <a:cubicBezTo>
                    <a:pt x="828453" y="224231"/>
                    <a:pt x="859115" y="239140"/>
                    <a:pt x="879477" y="273265"/>
                  </a:cubicBezTo>
                  <a:cubicBezTo>
                    <a:pt x="893897" y="297285"/>
                    <a:pt x="893683" y="322583"/>
                    <a:pt x="880462" y="348046"/>
                  </a:cubicBezTo>
                  <a:cubicBezTo>
                    <a:pt x="878741" y="347548"/>
                    <a:pt x="877093" y="347446"/>
                    <a:pt x="875371" y="346949"/>
                  </a:cubicBezTo>
                  <a:cubicBezTo>
                    <a:pt x="850156" y="338368"/>
                    <a:pt x="825797" y="341036"/>
                    <a:pt x="802289" y="352714"/>
                  </a:cubicBezTo>
                  <a:cubicBezTo>
                    <a:pt x="779174" y="364318"/>
                    <a:pt x="755458" y="366052"/>
                    <a:pt x="731227" y="357290"/>
                  </a:cubicBezTo>
                  <a:cubicBezTo>
                    <a:pt x="714189" y="351067"/>
                    <a:pt x="701420" y="340390"/>
                    <a:pt x="699035" y="320868"/>
                  </a:cubicBezTo>
                  <a:cubicBezTo>
                    <a:pt x="697732" y="310516"/>
                    <a:pt x="701091" y="301136"/>
                    <a:pt x="705546" y="292165"/>
                  </a:cubicBezTo>
                  <a:cubicBezTo>
                    <a:pt x="706115" y="290837"/>
                    <a:pt x="706882" y="289474"/>
                    <a:pt x="707611" y="287913"/>
                  </a:cubicBezTo>
                  <a:cubicBezTo>
                    <a:pt x="702111" y="287911"/>
                    <a:pt x="696917" y="288463"/>
                    <a:pt x="691898" y="287761"/>
                  </a:cubicBezTo>
                  <a:cubicBezTo>
                    <a:pt x="673669" y="285018"/>
                    <a:pt x="662761" y="273386"/>
                    <a:pt x="656836" y="256759"/>
                  </a:cubicBezTo>
                  <a:cubicBezTo>
                    <a:pt x="652880" y="245268"/>
                    <a:pt x="652504" y="233319"/>
                    <a:pt x="657076" y="221678"/>
                  </a:cubicBezTo>
                  <a:cubicBezTo>
                    <a:pt x="660099" y="213786"/>
                    <a:pt x="664631" y="207448"/>
                    <a:pt x="672162" y="203002"/>
                  </a:cubicBezTo>
                  <a:cubicBezTo>
                    <a:pt x="704464" y="183791"/>
                    <a:pt x="725615" y="156050"/>
                    <a:pt x="732996" y="118834"/>
                  </a:cubicBezTo>
                  <a:cubicBezTo>
                    <a:pt x="733405" y="117741"/>
                    <a:pt x="733851" y="116844"/>
                    <a:pt x="734063" y="115786"/>
                  </a:cubicBezTo>
                  <a:close/>
                  <a:moveTo>
                    <a:pt x="234805" y="54681"/>
                  </a:moveTo>
                  <a:cubicBezTo>
                    <a:pt x="244119" y="50796"/>
                    <a:pt x="254214" y="48930"/>
                    <a:pt x="265378" y="49820"/>
                  </a:cubicBezTo>
                  <a:cubicBezTo>
                    <a:pt x="285431" y="51412"/>
                    <a:pt x="301834" y="60807"/>
                    <a:pt x="314937" y="75496"/>
                  </a:cubicBezTo>
                  <a:cubicBezTo>
                    <a:pt x="346284" y="110647"/>
                    <a:pt x="354358" y="152137"/>
                    <a:pt x="345601" y="197347"/>
                  </a:cubicBezTo>
                  <a:cubicBezTo>
                    <a:pt x="343095" y="210236"/>
                    <a:pt x="338042" y="222577"/>
                    <a:pt x="334083" y="235327"/>
                  </a:cubicBezTo>
                  <a:cubicBezTo>
                    <a:pt x="396552" y="283468"/>
                    <a:pt x="397932" y="358175"/>
                    <a:pt x="353353" y="413468"/>
                  </a:cubicBezTo>
                  <a:cubicBezTo>
                    <a:pt x="386181" y="433475"/>
                    <a:pt x="408834" y="461271"/>
                    <a:pt x="418223" y="498850"/>
                  </a:cubicBezTo>
                  <a:cubicBezTo>
                    <a:pt x="424422" y="523575"/>
                    <a:pt x="422771" y="547713"/>
                    <a:pt x="414075" y="570097"/>
                  </a:cubicBezTo>
                  <a:cubicBezTo>
                    <a:pt x="400353" y="570800"/>
                    <a:pt x="387201" y="570175"/>
                    <a:pt x="374791" y="572468"/>
                  </a:cubicBezTo>
                  <a:cubicBezTo>
                    <a:pt x="365336" y="574215"/>
                    <a:pt x="356339" y="579545"/>
                    <a:pt x="347212" y="583064"/>
                  </a:cubicBezTo>
                  <a:cubicBezTo>
                    <a:pt x="345118" y="583858"/>
                    <a:pt x="342703" y="585119"/>
                    <a:pt x="340945" y="584425"/>
                  </a:cubicBezTo>
                  <a:cubicBezTo>
                    <a:pt x="320158" y="576656"/>
                    <a:pt x="306706" y="577716"/>
                    <a:pt x="286621" y="583668"/>
                  </a:cubicBezTo>
                  <a:cubicBezTo>
                    <a:pt x="275089" y="560947"/>
                    <a:pt x="258734" y="542988"/>
                    <a:pt x="233948" y="534531"/>
                  </a:cubicBezTo>
                  <a:cubicBezTo>
                    <a:pt x="209361" y="526039"/>
                    <a:pt x="185309" y="529261"/>
                    <a:pt x="162779" y="538517"/>
                  </a:cubicBezTo>
                  <a:cubicBezTo>
                    <a:pt x="157261" y="526295"/>
                    <a:pt x="151853" y="514665"/>
                    <a:pt x="146371" y="502641"/>
                  </a:cubicBezTo>
                  <a:cubicBezTo>
                    <a:pt x="166223" y="496529"/>
                    <a:pt x="183874" y="485119"/>
                    <a:pt x="196829" y="467040"/>
                  </a:cubicBezTo>
                  <a:cubicBezTo>
                    <a:pt x="227102" y="489760"/>
                    <a:pt x="261161" y="489985"/>
                    <a:pt x="291634" y="464187"/>
                  </a:cubicBezTo>
                  <a:cubicBezTo>
                    <a:pt x="303898" y="479847"/>
                    <a:pt x="319250" y="491269"/>
                    <a:pt x="339848" y="495814"/>
                  </a:cubicBezTo>
                  <a:cubicBezTo>
                    <a:pt x="341456" y="487981"/>
                    <a:pt x="343137" y="480540"/>
                    <a:pt x="344709" y="472509"/>
                  </a:cubicBezTo>
                  <a:cubicBezTo>
                    <a:pt x="322528" y="466016"/>
                    <a:pt x="308439" y="451508"/>
                    <a:pt x="302160" y="429650"/>
                  </a:cubicBezTo>
                  <a:cubicBezTo>
                    <a:pt x="295916" y="407989"/>
                    <a:pt x="301505" y="388623"/>
                    <a:pt x="317151" y="371880"/>
                  </a:cubicBezTo>
                  <a:cubicBezTo>
                    <a:pt x="311383" y="366020"/>
                    <a:pt x="305921" y="360715"/>
                    <a:pt x="300153" y="354855"/>
                  </a:cubicBezTo>
                  <a:cubicBezTo>
                    <a:pt x="284879" y="370308"/>
                    <a:pt x="276797" y="388301"/>
                    <a:pt x="275979" y="409229"/>
                  </a:cubicBezTo>
                  <a:cubicBezTo>
                    <a:pt x="275646" y="418457"/>
                    <a:pt x="277948" y="427606"/>
                    <a:pt x="278835" y="436812"/>
                  </a:cubicBezTo>
                  <a:cubicBezTo>
                    <a:pt x="279002" y="438818"/>
                    <a:pt x="278688" y="441524"/>
                    <a:pt x="277330" y="442997"/>
                  </a:cubicBezTo>
                  <a:cubicBezTo>
                    <a:pt x="260099" y="463292"/>
                    <a:pt x="230451" y="464901"/>
                    <a:pt x="211427" y="446824"/>
                  </a:cubicBezTo>
                  <a:cubicBezTo>
                    <a:pt x="209954" y="445467"/>
                    <a:pt x="208941" y="442191"/>
                    <a:pt x="209401" y="440273"/>
                  </a:cubicBezTo>
                  <a:cubicBezTo>
                    <a:pt x="212477" y="426056"/>
                    <a:pt x="211775" y="412334"/>
                    <a:pt x="206434" y="398858"/>
                  </a:cubicBezTo>
                  <a:cubicBezTo>
                    <a:pt x="205748" y="397356"/>
                    <a:pt x="205990" y="394255"/>
                    <a:pt x="207223" y="393213"/>
                  </a:cubicBezTo>
                  <a:cubicBezTo>
                    <a:pt x="231524" y="370389"/>
                    <a:pt x="232881" y="331435"/>
                    <a:pt x="213263" y="300227"/>
                  </a:cubicBezTo>
                  <a:cubicBezTo>
                    <a:pt x="212417" y="298958"/>
                    <a:pt x="211768" y="297651"/>
                    <a:pt x="210849" y="295987"/>
                  </a:cubicBezTo>
                  <a:cubicBezTo>
                    <a:pt x="217525" y="293531"/>
                    <a:pt x="224114" y="291704"/>
                    <a:pt x="230359" y="289124"/>
                  </a:cubicBezTo>
                  <a:cubicBezTo>
                    <a:pt x="263644" y="275232"/>
                    <a:pt x="282205" y="244506"/>
                    <a:pt x="278448" y="208737"/>
                  </a:cubicBezTo>
                  <a:cubicBezTo>
                    <a:pt x="277932" y="203741"/>
                    <a:pt x="278998" y="200692"/>
                    <a:pt x="283559" y="197812"/>
                  </a:cubicBezTo>
                  <a:cubicBezTo>
                    <a:pt x="302800" y="185089"/>
                    <a:pt x="313049" y="166696"/>
                    <a:pt x="314933" y="142718"/>
                  </a:cubicBezTo>
                  <a:cubicBezTo>
                    <a:pt x="306726" y="142401"/>
                    <a:pt x="299111" y="141975"/>
                    <a:pt x="291729" y="141710"/>
                  </a:cubicBezTo>
                  <a:cubicBezTo>
                    <a:pt x="288305" y="184917"/>
                    <a:pt x="240257" y="198277"/>
                    <a:pt x="204653" y="172059"/>
                  </a:cubicBezTo>
                  <a:cubicBezTo>
                    <a:pt x="199850" y="178039"/>
                    <a:pt x="195085" y="184217"/>
                    <a:pt x="190282" y="190196"/>
                  </a:cubicBezTo>
                  <a:cubicBezTo>
                    <a:pt x="203291" y="203274"/>
                    <a:pt x="223160" y="209381"/>
                    <a:pt x="254302" y="210348"/>
                  </a:cubicBezTo>
                  <a:cubicBezTo>
                    <a:pt x="258834" y="241492"/>
                    <a:pt x="238558" y="268460"/>
                    <a:pt x="206445" y="272154"/>
                  </a:cubicBezTo>
                  <a:cubicBezTo>
                    <a:pt x="171144" y="276232"/>
                    <a:pt x="139743" y="266146"/>
                    <a:pt x="114462" y="240670"/>
                  </a:cubicBezTo>
                  <a:cubicBezTo>
                    <a:pt x="86234" y="212479"/>
                    <a:pt x="89402" y="167894"/>
                    <a:pt x="120246" y="146306"/>
                  </a:cubicBezTo>
                  <a:cubicBezTo>
                    <a:pt x="131958" y="138030"/>
                    <a:pt x="145083" y="135198"/>
                    <a:pt x="159117" y="137290"/>
                  </a:cubicBezTo>
                  <a:cubicBezTo>
                    <a:pt x="163311" y="137940"/>
                    <a:pt x="165136" y="136789"/>
                    <a:pt x="166880" y="133004"/>
                  </a:cubicBezTo>
                  <a:cubicBezTo>
                    <a:pt x="177313" y="110095"/>
                    <a:pt x="189847" y="88630"/>
                    <a:pt x="208914" y="71662"/>
                  </a:cubicBezTo>
                  <a:cubicBezTo>
                    <a:pt x="216957" y="64472"/>
                    <a:pt x="225490" y="58567"/>
                    <a:pt x="234805" y="54681"/>
                  </a:cubicBezTo>
                  <a:close/>
                  <a:moveTo>
                    <a:pt x="518054" y="685"/>
                  </a:moveTo>
                  <a:cubicBezTo>
                    <a:pt x="535695" y="-1964"/>
                    <a:pt x="551960" y="3383"/>
                    <a:pt x="567481" y="11310"/>
                  </a:cubicBezTo>
                  <a:cubicBezTo>
                    <a:pt x="586392" y="21056"/>
                    <a:pt x="602181" y="34843"/>
                    <a:pt x="617166" y="49796"/>
                  </a:cubicBezTo>
                  <a:cubicBezTo>
                    <a:pt x="619412" y="52029"/>
                    <a:pt x="621119" y="53546"/>
                    <a:pt x="624803" y="51439"/>
                  </a:cubicBezTo>
                  <a:cubicBezTo>
                    <a:pt x="645553" y="40272"/>
                    <a:pt x="666213" y="40732"/>
                    <a:pt x="685335" y="54921"/>
                  </a:cubicBezTo>
                  <a:cubicBezTo>
                    <a:pt x="704960" y="69628"/>
                    <a:pt x="713618" y="90027"/>
                    <a:pt x="709531" y="114208"/>
                  </a:cubicBezTo>
                  <a:cubicBezTo>
                    <a:pt x="704617" y="143838"/>
                    <a:pt x="686008" y="164388"/>
                    <a:pt x="661812" y="180063"/>
                  </a:cubicBezTo>
                  <a:cubicBezTo>
                    <a:pt x="646343" y="190051"/>
                    <a:pt x="629358" y="196244"/>
                    <a:pt x="610202" y="195099"/>
                  </a:cubicBezTo>
                  <a:cubicBezTo>
                    <a:pt x="586961" y="193894"/>
                    <a:pt x="565244" y="174481"/>
                    <a:pt x="562692" y="152954"/>
                  </a:cubicBezTo>
                  <a:cubicBezTo>
                    <a:pt x="585571" y="146688"/>
                    <a:pt x="602749" y="132718"/>
                    <a:pt x="615624" y="112005"/>
                  </a:cubicBezTo>
                  <a:cubicBezTo>
                    <a:pt x="608733" y="107779"/>
                    <a:pt x="602074" y="103714"/>
                    <a:pt x="594985" y="99523"/>
                  </a:cubicBezTo>
                  <a:cubicBezTo>
                    <a:pt x="584014" y="116217"/>
                    <a:pt x="569428" y="127672"/>
                    <a:pt x="549403" y="129539"/>
                  </a:cubicBezTo>
                  <a:cubicBezTo>
                    <a:pt x="528196" y="131624"/>
                    <a:pt x="513136" y="121778"/>
                    <a:pt x="503638" y="102348"/>
                  </a:cubicBezTo>
                  <a:cubicBezTo>
                    <a:pt x="496480" y="105504"/>
                    <a:pt x="489322" y="108659"/>
                    <a:pt x="481968" y="111852"/>
                  </a:cubicBezTo>
                  <a:cubicBezTo>
                    <a:pt x="491757" y="132858"/>
                    <a:pt x="507348" y="146680"/>
                    <a:pt x="529275" y="151795"/>
                  </a:cubicBezTo>
                  <a:cubicBezTo>
                    <a:pt x="536517" y="153512"/>
                    <a:pt x="538661" y="157394"/>
                    <a:pt x="540380" y="163391"/>
                  </a:cubicBezTo>
                  <a:cubicBezTo>
                    <a:pt x="547848" y="187270"/>
                    <a:pt x="562876" y="204659"/>
                    <a:pt x="586552" y="213729"/>
                  </a:cubicBezTo>
                  <a:cubicBezTo>
                    <a:pt x="601672" y="219490"/>
                    <a:pt x="617458" y="220036"/>
                    <a:pt x="633128" y="217751"/>
                  </a:cubicBezTo>
                  <a:cubicBezTo>
                    <a:pt x="632490" y="226425"/>
                    <a:pt x="631028" y="235047"/>
                    <a:pt x="631375" y="243538"/>
                  </a:cubicBezTo>
                  <a:cubicBezTo>
                    <a:pt x="632531" y="271842"/>
                    <a:pt x="644151" y="293936"/>
                    <a:pt x="670400" y="307011"/>
                  </a:cubicBezTo>
                  <a:cubicBezTo>
                    <a:pt x="672391" y="307865"/>
                    <a:pt x="674389" y="310959"/>
                    <a:pt x="674359" y="313002"/>
                  </a:cubicBezTo>
                  <a:cubicBezTo>
                    <a:pt x="674507" y="327029"/>
                    <a:pt x="678128" y="340009"/>
                    <a:pt x="686366" y="351523"/>
                  </a:cubicBezTo>
                  <a:cubicBezTo>
                    <a:pt x="688597" y="354777"/>
                    <a:pt x="688444" y="357250"/>
                    <a:pt x="686786" y="360408"/>
                  </a:cubicBezTo>
                  <a:cubicBezTo>
                    <a:pt x="674346" y="383485"/>
                    <a:pt x="647586" y="391893"/>
                    <a:pt x="624276" y="379293"/>
                  </a:cubicBezTo>
                  <a:cubicBezTo>
                    <a:pt x="622212" y="378045"/>
                    <a:pt x="620696" y="374251"/>
                    <a:pt x="620186" y="371494"/>
                  </a:cubicBezTo>
                  <a:cubicBezTo>
                    <a:pt x="616003" y="343340"/>
                    <a:pt x="601859" y="321918"/>
                    <a:pt x="577039" y="307763"/>
                  </a:cubicBezTo>
                  <a:cubicBezTo>
                    <a:pt x="575443" y="306837"/>
                    <a:pt x="573488" y="306179"/>
                    <a:pt x="571263" y="305164"/>
                  </a:cubicBezTo>
                  <a:cubicBezTo>
                    <a:pt x="567934" y="312501"/>
                    <a:pt x="564766" y="319605"/>
                    <a:pt x="561472" y="327139"/>
                  </a:cubicBezTo>
                  <a:cubicBezTo>
                    <a:pt x="582070" y="337186"/>
                    <a:pt x="594443" y="353436"/>
                    <a:pt x="596193" y="376131"/>
                  </a:cubicBezTo>
                  <a:cubicBezTo>
                    <a:pt x="598066" y="398396"/>
                    <a:pt x="590093" y="416979"/>
                    <a:pt x="571697" y="430972"/>
                  </a:cubicBezTo>
                  <a:cubicBezTo>
                    <a:pt x="575998" y="437714"/>
                    <a:pt x="580263" y="444259"/>
                    <a:pt x="584565" y="451001"/>
                  </a:cubicBezTo>
                  <a:cubicBezTo>
                    <a:pt x="602215" y="439591"/>
                    <a:pt x="612471" y="423437"/>
                    <a:pt x="618292" y="404232"/>
                  </a:cubicBezTo>
                  <a:cubicBezTo>
                    <a:pt x="656636" y="417720"/>
                    <a:pt x="688185" y="404353"/>
                    <a:pt x="707017" y="373985"/>
                  </a:cubicBezTo>
                  <a:cubicBezTo>
                    <a:pt x="717097" y="377826"/>
                    <a:pt x="726965" y="382724"/>
                    <a:pt x="737381" y="385077"/>
                  </a:cubicBezTo>
                  <a:cubicBezTo>
                    <a:pt x="747600" y="387467"/>
                    <a:pt x="758243" y="387740"/>
                    <a:pt x="767814" y="388823"/>
                  </a:cubicBezTo>
                  <a:cubicBezTo>
                    <a:pt x="767007" y="400991"/>
                    <a:pt x="766309" y="413750"/>
                    <a:pt x="765487" y="426939"/>
                  </a:cubicBezTo>
                  <a:cubicBezTo>
                    <a:pt x="708784" y="427639"/>
                    <a:pt x="673764" y="455296"/>
                    <a:pt x="665711" y="514227"/>
                  </a:cubicBezTo>
                  <a:cubicBezTo>
                    <a:pt x="646576" y="514301"/>
                    <a:pt x="629861" y="520852"/>
                    <a:pt x="615799" y="534043"/>
                  </a:cubicBezTo>
                  <a:cubicBezTo>
                    <a:pt x="614762" y="535049"/>
                    <a:pt x="612633" y="535647"/>
                    <a:pt x="611378" y="535471"/>
                  </a:cubicBezTo>
                  <a:cubicBezTo>
                    <a:pt x="587569" y="530093"/>
                    <a:pt x="565924" y="535315"/>
                    <a:pt x="545354" y="547467"/>
                  </a:cubicBezTo>
                  <a:cubicBezTo>
                    <a:pt x="544800" y="547774"/>
                    <a:pt x="544172" y="547686"/>
                    <a:pt x="543618" y="547992"/>
                  </a:cubicBezTo>
                  <a:cubicBezTo>
                    <a:pt x="504751" y="508527"/>
                    <a:pt x="497966" y="435430"/>
                    <a:pt x="543114" y="378809"/>
                  </a:cubicBezTo>
                  <a:cubicBezTo>
                    <a:pt x="513284" y="360692"/>
                    <a:pt x="490336" y="336822"/>
                    <a:pt x="481297" y="302233"/>
                  </a:cubicBezTo>
                  <a:cubicBezTo>
                    <a:pt x="471988" y="267287"/>
                    <a:pt x="479922" y="235266"/>
                    <a:pt x="497521" y="205940"/>
                  </a:cubicBezTo>
                  <a:cubicBezTo>
                    <a:pt x="488494" y="194571"/>
                    <a:pt x="478826" y="184135"/>
                    <a:pt x="471375" y="172476"/>
                  </a:cubicBezTo>
                  <a:cubicBezTo>
                    <a:pt x="446267" y="132505"/>
                    <a:pt x="440053" y="90061"/>
                    <a:pt x="460261" y="46197"/>
                  </a:cubicBezTo>
                  <a:cubicBezTo>
                    <a:pt x="471621" y="21691"/>
                    <a:pt x="490099" y="4833"/>
                    <a:pt x="518054" y="685"/>
                  </a:cubicBezTo>
                  <a:close/>
                </a:path>
              </a:pathLst>
            </a:custGeom>
            <a:solidFill>
              <a:schemeClr val="tx2"/>
            </a:solidFill>
            <a:ln w="800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6074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03392" y="3118609"/>
            <a:ext cx="2185215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 dirty="0" smtClean="0">
                <a:solidFill>
                  <a:srgbClr val="7D5919"/>
                </a:solidFill>
              </a:rPr>
              <a:t>Challenges</a:t>
            </a:r>
            <a:endParaRPr lang="en-US" sz="3500" b="1" dirty="0">
              <a:solidFill>
                <a:srgbClr val="7D5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9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7" y="0"/>
            <a:ext cx="12192000" cy="6864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9837" y="1204159"/>
            <a:ext cx="3468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Challenges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85924" y="3016740"/>
            <a:ext cx="468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endParaRPr lang="ar-SA" dirty="0"/>
          </a:p>
        </p:txBody>
      </p:sp>
      <p:sp>
        <p:nvSpPr>
          <p:cNvPr id="12" name="TextBox 11"/>
          <p:cNvSpPr txBox="1"/>
          <p:nvPr/>
        </p:nvSpPr>
        <p:spPr>
          <a:xfrm>
            <a:off x="6324600" y="1905000"/>
            <a:ext cx="5257800" cy="4038600"/>
          </a:xfrm>
          <a:prstGeom prst="rect">
            <a:avLst/>
          </a:prstGeom>
          <a:noFill/>
          <a:ln>
            <a:solidFill>
              <a:srgbClr val="B89207"/>
            </a:solidFill>
            <a:prstDash val="lgDash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8918" y="1905000"/>
            <a:ext cx="5257800" cy="4038600"/>
          </a:xfrm>
          <a:prstGeom prst="rect">
            <a:avLst/>
          </a:prstGeom>
          <a:noFill/>
          <a:ln>
            <a:solidFill>
              <a:srgbClr val="B89207"/>
            </a:solidFill>
            <a:prstDash val="lgDashDot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648610" y="2139447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Technical Challenges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35933" y="21336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Business Challenges</a:t>
            </a:r>
            <a:endParaRPr lang="en-US" b="1" dirty="0"/>
          </a:p>
        </p:txBody>
      </p:sp>
      <p:sp>
        <p:nvSpPr>
          <p:cNvPr id="16" name="Oval 21">
            <a:extLst>
              <a:ext uri="{FF2B5EF4-FFF2-40B4-BE49-F238E27FC236}">
                <a16:creationId xmlns:a16="http://schemas.microsoft.com/office/drawing/2014/main" id="{EBBD4971-8D33-46F7-940F-C14AD0F1AD3F}"/>
              </a:ext>
            </a:extLst>
          </p:cNvPr>
          <p:cNvSpPr>
            <a:spLocks noChangeAspect="1"/>
          </p:cNvSpPr>
          <p:nvPr/>
        </p:nvSpPr>
        <p:spPr>
          <a:xfrm>
            <a:off x="6351940" y="2137016"/>
            <a:ext cx="354676" cy="357638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529278" y="2813341"/>
            <a:ext cx="468097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/>
              <a:t>Compliance with IT security standards at all stages </a:t>
            </a:r>
            <a:endParaRPr lang="en-US" sz="1600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/>
              <a:t>Complexity </a:t>
            </a:r>
            <a:r>
              <a:rPr lang="en-US" sz="1600" dirty="0" smtClean="0"/>
              <a:t>related to Network </a:t>
            </a:r>
            <a:r>
              <a:rPr lang="en-US" sz="1600" dirty="0" smtClean="0"/>
              <a:t>Resiliency  </a:t>
            </a:r>
            <a:endParaRPr lang="en-US" sz="1600" dirty="0" smtClean="0"/>
          </a:p>
          <a:p>
            <a:pPr marL="342900" indent="-342900" algn="l">
              <a:buFont typeface="+mj-lt"/>
              <a:buAutoNum type="arabicPeriod"/>
            </a:pPr>
            <a:r>
              <a:rPr lang="en-US" sz="1600" dirty="0" smtClean="0"/>
              <a:t>Complexity associated with selecting various </a:t>
            </a:r>
            <a:r>
              <a:rPr lang="en-US" sz="1600" dirty="0" smtClean="0"/>
              <a:t>scenarios and mapping them to </a:t>
            </a:r>
            <a:r>
              <a:rPr lang="en-US" sz="1600" dirty="0" smtClean="0"/>
              <a:t>specific roles while maintaining </a:t>
            </a:r>
            <a:r>
              <a:rPr lang="en-US" sz="1600" dirty="0" smtClean="0"/>
              <a:t>segregation of duties</a:t>
            </a:r>
            <a:endParaRPr lang="en-US" sz="16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Cloud </a:t>
            </a:r>
            <a:r>
              <a:rPr lang="en-US" sz="1600" dirty="0" smtClean="0"/>
              <a:t>and on premise </a:t>
            </a:r>
            <a:r>
              <a:rPr lang="en-US" sz="1600" dirty="0" smtClean="0"/>
              <a:t>options and data privacy regulations across different jurisdictions.</a:t>
            </a:r>
            <a:r>
              <a:rPr lang="en-US" sz="1600" dirty="0" smtClean="0"/>
              <a:t> </a:t>
            </a:r>
            <a:endParaRPr lang="ar-SA" sz="1600" dirty="0" smtClean="0"/>
          </a:p>
          <a:p>
            <a:pPr algn="r" rtl="1"/>
            <a:endParaRPr lang="en-US" dirty="0" smtClean="0"/>
          </a:p>
        </p:txBody>
      </p:sp>
      <p:sp>
        <p:nvSpPr>
          <p:cNvPr id="18" name="Oval 25">
            <a:extLst>
              <a:ext uri="{FF2B5EF4-FFF2-40B4-BE49-F238E27FC236}">
                <a16:creationId xmlns:a16="http://schemas.microsoft.com/office/drawing/2014/main" id="{662B9A10-B959-4031-98B4-3EA3760E7508}"/>
              </a:ext>
            </a:extLst>
          </p:cNvPr>
          <p:cNvSpPr>
            <a:spLocks noChangeAspect="1"/>
          </p:cNvSpPr>
          <p:nvPr/>
        </p:nvSpPr>
        <p:spPr>
          <a:xfrm>
            <a:off x="883373" y="2127431"/>
            <a:ext cx="542610" cy="543350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9" name="TextBox 18"/>
          <p:cNvSpPr txBox="1"/>
          <p:nvPr/>
        </p:nvSpPr>
        <p:spPr>
          <a:xfrm>
            <a:off x="990600" y="275015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600" dirty="0"/>
              <a:t>Currency rate should be kept static for </a:t>
            </a:r>
            <a:r>
              <a:rPr lang="en-US" sz="1600" dirty="0" smtClean="0"/>
              <a:t>the POC. </a:t>
            </a:r>
            <a:endParaRPr lang="en-US" sz="1600" dirty="0"/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importance of setting restrictions that contribute to risk management and allow the use of real money</a:t>
            </a:r>
            <a:r>
              <a:rPr lang="en-US" sz="1600" dirty="0" smtClean="0"/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Use </a:t>
            </a:r>
            <a:r>
              <a:rPr lang="en-US" sz="1600" dirty="0"/>
              <a:t>of real money </a:t>
            </a:r>
            <a:r>
              <a:rPr lang="en-US" sz="1600" dirty="0" smtClean="0"/>
              <a:t>in </a:t>
            </a:r>
            <a:r>
              <a:rPr lang="en-US" sz="1600" dirty="0"/>
              <a:t>the project </a:t>
            </a:r>
            <a:r>
              <a:rPr lang="en-US" sz="1600" dirty="0" smtClean="0"/>
              <a:t>while transactions are not real </a:t>
            </a:r>
            <a:r>
              <a:rPr lang="en-US" sz="1600" dirty="0"/>
              <a:t>(simulation). </a:t>
            </a:r>
            <a:endParaRPr lang="en-US" sz="1600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sz="1600" dirty="0" smtClean="0"/>
              <a:t>The </a:t>
            </a:r>
            <a:r>
              <a:rPr lang="en-US" sz="1600" dirty="0"/>
              <a:t>need to discuss </a:t>
            </a:r>
            <a:r>
              <a:rPr lang="en-US" sz="1600" dirty="0" smtClean="0"/>
              <a:t>aspects related to economic </a:t>
            </a:r>
            <a:r>
              <a:rPr lang="en-US" sz="1600" dirty="0"/>
              <a:t>impact, especially on monetary policy and financial stability, and this includes decisions related to monetary areas such as exchange rates and interest rates. 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8592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527776" y="4982134"/>
            <a:ext cx="7915275" cy="1119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500" b="1" dirty="0" smtClean="0">
                <a:solidFill>
                  <a:schemeClr val="bg1">
                    <a:lumMod val="75000"/>
                  </a:schemeClr>
                </a:solidFill>
                <a:latin typeface="+mn-lt"/>
              </a:rPr>
              <a:t>THANK YOU.</a:t>
            </a:r>
            <a:endParaRPr lang="en-US" sz="6500" b="1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096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84020" y="964822"/>
            <a:ext cx="4633723" cy="558799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</a:rPr>
              <a:t>TABLE OF CONTENTS</a:t>
            </a:r>
            <a:endParaRPr lang="en-US" sz="3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634" y="2208961"/>
            <a:ext cx="983526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About Aber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…………………….………………………………………………………………………..………..…………. </a:t>
            </a:r>
            <a:r>
              <a:rPr lang="en-US" dirty="0">
                <a:solidFill>
                  <a:srgbClr val="B68224"/>
                </a:solidFill>
              </a:rPr>
              <a:t>04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Similar Projects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……..………………………………………………………………………………………….…………. </a:t>
            </a:r>
            <a:r>
              <a:rPr lang="en-US" dirty="0" smtClean="0">
                <a:solidFill>
                  <a:srgbClr val="B68224"/>
                </a:solidFill>
              </a:rPr>
              <a:t>06</a:t>
            </a:r>
          </a:p>
          <a:p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Project Objectives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……..………………………………………………………………………………….…..…………. </a:t>
            </a:r>
            <a:r>
              <a:rPr lang="en-US" dirty="0" smtClean="0">
                <a:solidFill>
                  <a:srgbClr val="B68224"/>
                </a:solidFill>
              </a:rPr>
              <a:t>08</a:t>
            </a:r>
            <a:endParaRPr lang="en-US" dirty="0">
              <a:solidFill>
                <a:srgbClr val="B68224"/>
              </a:solidFill>
            </a:endParaRPr>
          </a:p>
          <a:p>
            <a:endParaRPr lang="en-US" dirty="0">
              <a:solidFill>
                <a:srgbClr val="B68224"/>
              </a:solidFill>
            </a:endParaRPr>
          </a:p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Project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Phases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……..………………………………………………………………………………………..…..…………. </a:t>
            </a:r>
            <a:r>
              <a:rPr lang="en-US" dirty="0" smtClean="0">
                <a:solidFill>
                  <a:srgbClr val="B68224"/>
                </a:solidFill>
              </a:rPr>
              <a:t>14</a:t>
            </a:r>
          </a:p>
          <a:p>
            <a:endParaRPr lang="en-US" dirty="0">
              <a:solidFill>
                <a:srgbClr val="B68224"/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Challenges and lesson learned………………….……………………………..………………..…..…………. </a:t>
            </a:r>
            <a:r>
              <a:rPr lang="en-US" dirty="0">
                <a:solidFill>
                  <a:srgbClr val="B68224"/>
                </a:solidFill>
              </a:rPr>
              <a:t>17</a:t>
            </a:r>
          </a:p>
          <a:p>
            <a:endParaRPr lang="en-US" sz="14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400" dirty="0" smtClean="0">
              <a:solidFill>
                <a:srgbClr val="B682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27"/>
            <a:ext cx="12192000" cy="6864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34" y="2891191"/>
            <a:ext cx="10515600" cy="385415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rgbClr val="7D5919"/>
                </a:solidFill>
              </a:rPr>
              <a:t>BUMPER SLIDE HEADLINE</a:t>
            </a:r>
            <a:endParaRPr lang="en-US" sz="3500" b="1" dirty="0">
              <a:solidFill>
                <a:srgbClr val="7D591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761" y="3269803"/>
            <a:ext cx="974489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b="1" dirty="0" smtClean="0">
                <a:solidFill>
                  <a:schemeClr val="bg1">
                    <a:lumMod val="85000"/>
                  </a:schemeClr>
                </a:solidFill>
              </a:rPr>
              <a:t>SUBHEADING HERE</a:t>
            </a:r>
            <a:endParaRPr lang="en-US" sz="2200" b="1" dirty="0">
              <a:solidFill>
                <a:schemeClr val="bg1">
                  <a:lumMod val="85000"/>
                </a:schemeClr>
              </a:solidFill>
            </a:endParaRPr>
          </a:p>
          <a:p>
            <a:pPr algn="just"/>
            <a:endParaRPr lang="en-US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08526" y="6452786"/>
            <a:ext cx="5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B68224"/>
                </a:solidFill>
              </a:rPr>
              <a:t>1</a:t>
            </a:r>
            <a:endParaRPr lang="en-US" sz="1200" dirty="0">
              <a:solidFill>
                <a:srgbClr val="B68224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C427D4-38D1-432E-BE28-2284E75023DD}"/>
              </a:ext>
            </a:extLst>
          </p:cNvPr>
          <p:cNvSpPr txBox="1">
            <a:spLocks/>
          </p:cNvSpPr>
          <p:nvPr/>
        </p:nvSpPr>
        <p:spPr>
          <a:xfrm>
            <a:off x="167642" y="870902"/>
            <a:ext cx="11689637" cy="125095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1" dirty="0">
                <a:solidFill>
                  <a:srgbClr val="002060"/>
                </a:solidFill>
              </a:rPr>
              <a:t>Cryptocurrencies are one specific usage of Blockchain technology</a:t>
            </a:r>
          </a:p>
          <a:p>
            <a:r>
              <a:rPr lang="en-US" sz="1867" b="1" dirty="0">
                <a:solidFill>
                  <a:srgbClr val="002060"/>
                </a:solidFill>
              </a:rPr>
              <a:t>Blockchain can be used to solve many more real-life business challenges without the fallacies of cryptocurrency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BAE678-2E02-4118-B8D8-98163B010EA5}"/>
              </a:ext>
            </a:extLst>
          </p:cNvPr>
          <p:cNvSpPr/>
          <p:nvPr/>
        </p:nvSpPr>
        <p:spPr>
          <a:xfrm>
            <a:off x="254951" y="1966274"/>
            <a:ext cx="11477899" cy="164440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lumOff val="50000"/>
                </a:schemeClr>
              </a:gs>
              <a:gs pos="100000">
                <a:schemeClr val="tx2">
                  <a:lumMod val="10000"/>
                  <a:lumOff val="9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8" name="Groupe 36">
            <a:extLst>
              <a:ext uri="{FF2B5EF4-FFF2-40B4-BE49-F238E27FC236}">
                <a16:creationId xmlns:a16="http://schemas.microsoft.com/office/drawing/2014/main" id="{C59C94D2-D80A-4742-ADD0-EA5F6C7E5ACB}"/>
              </a:ext>
            </a:extLst>
          </p:cNvPr>
          <p:cNvGrpSpPr/>
          <p:nvPr/>
        </p:nvGrpSpPr>
        <p:grpSpPr>
          <a:xfrm>
            <a:off x="596671" y="2257741"/>
            <a:ext cx="6712704" cy="1243327"/>
            <a:chOff x="1309427" y="1862604"/>
            <a:chExt cx="3932541" cy="1037117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2D6B18A-7A37-454F-8AA0-31F4198FC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9427" y="1862604"/>
              <a:ext cx="3800037" cy="1037117"/>
            </a:xfrm>
            <a:custGeom>
              <a:avLst/>
              <a:gdLst>
                <a:gd name="T0" fmla="*/ 13301 w 13937"/>
                <a:gd name="T1" fmla="*/ 2802 h 3801"/>
                <a:gd name="T2" fmla="*/ 13152 w 13937"/>
                <a:gd name="T3" fmla="*/ 1719 h 3801"/>
                <a:gd name="T4" fmla="*/ 12258 w 13937"/>
                <a:gd name="T5" fmla="*/ 1475 h 3801"/>
                <a:gd name="T6" fmla="*/ 12258 w 13937"/>
                <a:gd name="T7" fmla="*/ 2049 h 3801"/>
                <a:gd name="T8" fmla="*/ 11849 w 13937"/>
                <a:gd name="T9" fmla="*/ 2229 h 3801"/>
                <a:gd name="T10" fmla="*/ 11997 w 13937"/>
                <a:gd name="T11" fmla="*/ 3076 h 3801"/>
                <a:gd name="T12" fmla="*/ 11289 w 13937"/>
                <a:gd name="T13" fmla="*/ 2545 h 3801"/>
                <a:gd name="T14" fmla="*/ 10842 w 13937"/>
                <a:gd name="T15" fmla="*/ 2802 h 3801"/>
                <a:gd name="T16" fmla="*/ 11103 w 13937"/>
                <a:gd name="T17" fmla="*/ 3250 h 3801"/>
                <a:gd name="T18" fmla="*/ 10730 w 13937"/>
                <a:gd name="T19" fmla="*/ 3511 h 3801"/>
                <a:gd name="T20" fmla="*/ 10581 w 13937"/>
                <a:gd name="T21" fmla="*/ 3133 h 3801"/>
                <a:gd name="T22" fmla="*/ 9985 w 13937"/>
                <a:gd name="T23" fmla="*/ 2929 h 3801"/>
                <a:gd name="T24" fmla="*/ 9687 w 13937"/>
                <a:gd name="T25" fmla="*/ 2049 h 3801"/>
                <a:gd name="T26" fmla="*/ 9687 w 13937"/>
                <a:gd name="T27" fmla="*/ 895 h 3801"/>
                <a:gd name="T28" fmla="*/ 9687 w 13937"/>
                <a:gd name="T29" fmla="*/ 702 h 3801"/>
                <a:gd name="T30" fmla="*/ 9687 w 13937"/>
                <a:gd name="T31" fmla="*/ 321 h 3801"/>
                <a:gd name="T32" fmla="*/ 9091 w 13937"/>
                <a:gd name="T33" fmla="*/ 0 h 3801"/>
                <a:gd name="T34" fmla="*/ 7675 w 13937"/>
                <a:gd name="T35" fmla="*/ 470 h 3801"/>
                <a:gd name="T36" fmla="*/ 6185 w 13937"/>
                <a:gd name="T37" fmla="*/ 1248 h 3801"/>
                <a:gd name="T38" fmla="*/ 5514 w 13937"/>
                <a:gd name="T39" fmla="*/ 2049 h 3801"/>
                <a:gd name="T40" fmla="*/ 5436 w 13937"/>
                <a:gd name="T41" fmla="*/ 2009 h 3801"/>
                <a:gd name="T42" fmla="*/ 5813 w 13937"/>
                <a:gd name="T43" fmla="*/ 2802 h 3801"/>
                <a:gd name="T44" fmla="*/ 6856 w 13937"/>
                <a:gd name="T45" fmla="*/ 3133 h 3801"/>
                <a:gd name="T46" fmla="*/ 5365 w 13937"/>
                <a:gd name="T47" fmla="*/ 2929 h 3801"/>
                <a:gd name="T48" fmla="*/ 4545 w 13937"/>
                <a:gd name="T49" fmla="*/ 2441 h 3801"/>
                <a:gd name="T50" fmla="*/ 4045 w 13937"/>
                <a:gd name="T51" fmla="*/ 1287 h 3801"/>
                <a:gd name="T52" fmla="*/ 3763 w 13937"/>
                <a:gd name="T53" fmla="*/ 1141 h 3801"/>
                <a:gd name="T54" fmla="*/ 2198 w 13937"/>
                <a:gd name="T55" fmla="*/ 1871 h 3801"/>
                <a:gd name="T56" fmla="*/ 1341 w 13937"/>
                <a:gd name="T57" fmla="*/ 3133 h 3801"/>
                <a:gd name="T58" fmla="*/ 0 w 13937"/>
                <a:gd name="T59" fmla="*/ 3763 h 3801"/>
                <a:gd name="T60" fmla="*/ 3818 w 13937"/>
                <a:gd name="T61" fmla="*/ 3795 h 3801"/>
                <a:gd name="T62" fmla="*/ 3166 w 13937"/>
                <a:gd name="T63" fmla="*/ 2802 h 3801"/>
                <a:gd name="T64" fmla="*/ 4651 w 13937"/>
                <a:gd name="T65" fmla="*/ 3801 h 3801"/>
                <a:gd name="T66" fmla="*/ 13937 w 13937"/>
                <a:gd name="T67" fmla="*/ 3764 h 3801"/>
                <a:gd name="T68" fmla="*/ 13301 w 13937"/>
                <a:gd name="T69" fmla="*/ 2802 h 3801"/>
                <a:gd name="T70" fmla="*/ 8532 w 13937"/>
                <a:gd name="T71" fmla="*/ 2223 h 3801"/>
                <a:gd name="T72" fmla="*/ 7862 w 13937"/>
                <a:gd name="T73" fmla="*/ 3133 h 3801"/>
                <a:gd name="T74" fmla="*/ 8048 w 13937"/>
                <a:gd name="T75" fmla="*/ 1861 h 3801"/>
                <a:gd name="T76" fmla="*/ 9016 w 13937"/>
                <a:gd name="T77" fmla="*/ 588 h 3801"/>
                <a:gd name="T78" fmla="*/ 8830 w 13937"/>
                <a:gd name="T79" fmla="*/ 1433 h 3801"/>
                <a:gd name="T80" fmla="*/ 9202 w 13937"/>
                <a:gd name="T81" fmla="*/ 2545 h 3801"/>
                <a:gd name="T82" fmla="*/ 8532 w 13937"/>
                <a:gd name="T83" fmla="*/ 2223 h 3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37" h="3801">
                  <a:moveTo>
                    <a:pt x="13301" y="2802"/>
                  </a:moveTo>
                  <a:lnTo>
                    <a:pt x="13152" y="1719"/>
                  </a:lnTo>
                  <a:lnTo>
                    <a:pt x="12258" y="1475"/>
                  </a:lnTo>
                  <a:lnTo>
                    <a:pt x="12258" y="2049"/>
                  </a:lnTo>
                  <a:lnTo>
                    <a:pt x="11849" y="2229"/>
                  </a:lnTo>
                  <a:lnTo>
                    <a:pt x="11997" y="3076"/>
                  </a:lnTo>
                  <a:lnTo>
                    <a:pt x="11289" y="2545"/>
                  </a:lnTo>
                  <a:lnTo>
                    <a:pt x="10842" y="2802"/>
                  </a:lnTo>
                  <a:lnTo>
                    <a:pt x="11103" y="3250"/>
                  </a:lnTo>
                  <a:lnTo>
                    <a:pt x="10730" y="3511"/>
                  </a:lnTo>
                  <a:lnTo>
                    <a:pt x="10581" y="3133"/>
                  </a:lnTo>
                  <a:lnTo>
                    <a:pt x="9985" y="2929"/>
                  </a:lnTo>
                  <a:lnTo>
                    <a:pt x="9687" y="2049"/>
                  </a:lnTo>
                  <a:lnTo>
                    <a:pt x="9687" y="895"/>
                  </a:lnTo>
                  <a:lnTo>
                    <a:pt x="9687" y="702"/>
                  </a:lnTo>
                  <a:lnTo>
                    <a:pt x="9687" y="321"/>
                  </a:lnTo>
                  <a:lnTo>
                    <a:pt x="9091" y="0"/>
                  </a:lnTo>
                  <a:lnTo>
                    <a:pt x="7675" y="470"/>
                  </a:lnTo>
                  <a:lnTo>
                    <a:pt x="6185" y="1248"/>
                  </a:lnTo>
                  <a:lnTo>
                    <a:pt x="5514" y="2049"/>
                  </a:lnTo>
                  <a:lnTo>
                    <a:pt x="5436" y="2009"/>
                  </a:lnTo>
                  <a:lnTo>
                    <a:pt x="5813" y="2802"/>
                  </a:lnTo>
                  <a:lnTo>
                    <a:pt x="6856" y="3133"/>
                  </a:lnTo>
                  <a:lnTo>
                    <a:pt x="5365" y="2929"/>
                  </a:lnTo>
                  <a:lnTo>
                    <a:pt x="4545" y="2441"/>
                  </a:lnTo>
                  <a:lnTo>
                    <a:pt x="4045" y="1287"/>
                  </a:lnTo>
                  <a:lnTo>
                    <a:pt x="3763" y="1141"/>
                  </a:lnTo>
                  <a:lnTo>
                    <a:pt x="2198" y="1871"/>
                  </a:lnTo>
                  <a:lnTo>
                    <a:pt x="1341" y="3133"/>
                  </a:lnTo>
                  <a:lnTo>
                    <a:pt x="0" y="3763"/>
                  </a:lnTo>
                  <a:lnTo>
                    <a:pt x="3818" y="3795"/>
                  </a:lnTo>
                  <a:lnTo>
                    <a:pt x="3166" y="2802"/>
                  </a:lnTo>
                  <a:lnTo>
                    <a:pt x="4651" y="3801"/>
                  </a:lnTo>
                  <a:lnTo>
                    <a:pt x="13937" y="3764"/>
                  </a:lnTo>
                  <a:lnTo>
                    <a:pt x="13301" y="2802"/>
                  </a:lnTo>
                  <a:close/>
                  <a:moveTo>
                    <a:pt x="8532" y="2223"/>
                  </a:moveTo>
                  <a:lnTo>
                    <a:pt x="7862" y="3133"/>
                  </a:lnTo>
                  <a:lnTo>
                    <a:pt x="8048" y="1861"/>
                  </a:lnTo>
                  <a:lnTo>
                    <a:pt x="9016" y="588"/>
                  </a:lnTo>
                  <a:lnTo>
                    <a:pt x="8830" y="1433"/>
                  </a:lnTo>
                  <a:lnTo>
                    <a:pt x="9202" y="2545"/>
                  </a:lnTo>
                  <a:lnTo>
                    <a:pt x="8532" y="222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A31BF0CD-6289-48B2-AC22-C93F60358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3614" y="2205693"/>
              <a:ext cx="765569" cy="503836"/>
            </a:xfrm>
            <a:custGeom>
              <a:avLst/>
              <a:gdLst>
                <a:gd name="T0" fmla="*/ 1320 w 2811"/>
                <a:gd name="T1" fmla="*/ 1642 h 1846"/>
                <a:gd name="T2" fmla="*/ 2811 w 2811"/>
                <a:gd name="T3" fmla="*/ 1846 h 1846"/>
                <a:gd name="T4" fmla="*/ 1768 w 2811"/>
                <a:gd name="T5" fmla="*/ 1515 h 1846"/>
                <a:gd name="T6" fmla="*/ 1391 w 2811"/>
                <a:gd name="T7" fmla="*/ 722 h 1846"/>
                <a:gd name="T8" fmla="*/ 0 w 2811"/>
                <a:gd name="T9" fmla="*/ 0 h 1846"/>
                <a:gd name="T10" fmla="*/ 500 w 2811"/>
                <a:gd name="T11" fmla="*/ 1154 h 1846"/>
                <a:gd name="T12" fmla="*/ 1320 w 2811"/>
                <a:gd name="T13" fmla="*/ 1642 h 1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11" h="1846">
                  <a:moveTo>
                    <a:pt x="1320" y="1642"/>
                  </a:moveTo>
                  <a:lnTo>
                    <a:pt x="2811" y="1846"/>
                  </a:lnTo>
                  <a:lnTo>
                    <a:pt x="1768" y="1515"/>
                  </a:lnTo>
                  <a:lnTo>
                    <a:pt x="1391" y="722"/>
                  </a:lnTo>
                  <a:lnTo>
                    <a:pt x="0" y="0"/>
                  </a:lnTo>
                  <a:lnTo>
                    <a:pt x="500" y="1154"/>
                  </a:lnTo>
                  <a:lnTo>
                    <a:pt x="1320" y="164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080B6AC-3841-49E7-BB5D-861B928C6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3146" y="2617923"/>
              <a:ext cx="405686" cy="273184"/>
            </a:xfrm>
            <a:custGeom>
              <a:avLst/>
              <a:gdLst>
                <a:gd name="T0" fmla="*/ 652 w 1485"/>
                <a:gd name="T1" fmla="*/ 993 h 999"/>
                <a:gd name="T2" fmla="*/ 1485 w 1485"/>
                <a:gd name="T3" fmla="*/ 999 h 999"/>
                <a:gd name="T4" fmla="*/ 0 w 1485"/>
                <a:gd name="T5" fmla="*/ 0 h 999"/>
                <a:gd name="T6" fmla="*/ 652 w 1485"/>
                <a:gd name="T7" fmla="*/ 993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85" h="999">
                  <a:moveTo>
                    <a:pt x="652" y="993"/>
                  </a:moveTo>
                  <a:lnTo>
                    <a:pt x="1485" y="999"/>
                  </a:lnTo>
                  <a:lnTo>
                    <a:pt x="0" y="0"/>
                  </a:lnTo>
                  <a:lnTo>
                    <a:pt x="652" y="993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2827A96C-8300-435E-AEE8-890037736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4003" y="2014301"/>
              <a:ext cx="364791" cy="695229"/>
            </a:xfrm>
            <a:custGeom>
              <a:avLst/>
              <a:gdLst>
                <a:gd name="T0" fmla="*/ 1154 w 1340"/>
                <a:gd name="T1" fmla="*/ 0 h 2545"/>
                <a:gd name="T2" fmla="*/ 186 w 1340"/>
                <a:gd name="T3" fmla="*/ 1273 h 2545"/>
                <a:gd name="T4" fmla="*/ 0 w 1340"/>
                <a:gd name="T5" fmla="*/ 2545 h 2545"/>
                <a:gd name="T6" fmla="*/ 670 w 1340"/>
                <a:gd name="T7" fmla="*/ 1635 h 2545"/>
                <a:gd name="T8" fmla="*/ 1340 w 1340"/>
                <a:gd name="T9" fmla="*/ 1957 h 2545"/>
                <a:gd name="T10" fmla="*/ 968 w 1340"/>
                <a:gd name="T11" fmla="*/ 845 h 2545"/>
                <a:gd name="T12" fmla="*/ 1154 w 1340"/>
                <a:gd name="T13" fmla="*/ 0 h 25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0" h="2545">
                  <a:moveTo>
                    <a:pt x="1154" y="0"/>
                  </a:moveTo>
                  <a:lnTo>
                    <a:pt x="186" y="1273"/>
                  </a:lnTo>
                  <a:lnTo>
                    <a:pt x="0" y="2545"/>
                  </a:lnTo>
                  <a:lnTo>
                    <a:pt x="670" y="1635"/>
                  </a:lnTo>
                  <a:lnTo>
                    <a:pt x="1340" y="1957"/>
                  </a:lnTo>
                  <a:lnTo>
                    <a:pt x="968" y="845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94225183-445B-4C1F-915E-5BF327326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96" y="2099364"/>
              <a:ext cx="629796" cy="713223"/>
            </a:xfrm>
            <a:custGeom>
              <a:avLst/>
              <a:gdLst>
                <a:gd name="T0" fmla="*/ 0 w 2310"/>
                <a:gd name="T1" fmla="*/ 0 h 2616"/>
                <a:gd name="T2" fmla="*/ 0 w 2310"/>
                <a:gd name="T3" fmla="*/ 1154 h 2616"/>
                <a:gd name="T4" fmla="*/ 298 w 2310"/>
                <a:gd name="T5" fmla="*/ 2034 h 2616"/>
                <a:gd name="T6" fmla="*/ 894 w 2310"/>
                <a:gd name="T7" fmla="*/ 2238 h 2616"/>
                <a:gd name="T8" fmla="*/ 1043 w 2310"/>
                <a:gd name="T9" fmla="*/ 2616 h 2616"/>
                <a:gd name="T10" fmla="*/ 1416 w 2310"/>
                <a:gd name="T11" fmla="*/ 2355 h 2616"/>
                <a:gd name="T12" fmla="*/ 1155 w 2310"/>
                <a:gd name="T13" fmla="*/ 1907 h 2616"/>
                <a:gd name="T14" fmla="*/ 1602 w 2310"/>
                <a:gd name="T15" fmla="*/ 1650 h 2616"/>
                <a:gd name="T16" fmla="*/ 2310 w 2310"/>
                <a:gd name="T17" fmla="*/ 2181 h 2616"/>
                <a:gd name="T18" fmla="*/ 2162 w 2310"/>
                <a:gd name="T19" fmla="*/ 1334 h 2616"/>
                <a:gd name="T20" fmla="*/ 2124 w 2310"/>
                <a:gd name="T21" fmla="*/ 1350 h 2616"/>
                <a:gd name="T22" fmla="*/ 0 w 2310"/>
                <a:gd name="T23" fmla="*/ 0 h 2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10" h="2616">
                  <a:moveTo>
                    <a:pt x="0" y="0"/>
                  </a:moveTo>
                  <a:lnTo>
                    <a:pt x="0" y="1154"/>
                  </a:lnTo>
                  <a:lnTo>
                    <a:pt x="298" y="2034"/>
                  </a:lnTo>
                  <a:lnTo>
                    <a:pt x="894" y="2238"/>
                  </a:lnTo>
                  <a:lnTo>
                    <a:pt x="1043" y="2616"/>
                  </a:lnTo>
                  <a:lnTo>
                    <a:pt x="1416" y="2355"/>
                  </a:lnTo>
                  <a:lnTo>
                    <a:pt x="1155" y="1907"/>
                  </a:lnTo>
                  <a:lnTo>
                    <a:pt x="1602" y="1650"/>
                  </a:lnTo>
                  <a:lnTo>
                    <a:pt x="2310" y="2181"/>
                  </a:lnTo>
                  <a:lnTo>
                    <a:pt x="2162" y="1334"/>
                  </a:lnTo>
                  <a:lnTo>
                    <a:pt x="2124" y="1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342288B6-F711-477E-B163-55C12A46C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807" y="2323473"/>
              <a:ext cx="345161" cy="557819"/>
            </a:xfrm>
            <a:custGeom>
              <a:avLst/>
              <a:gdLst>
                <a:gd name="T0" fmla="*/ 785 w 1267"/>
                <a:gd name="T1" fmla="*/ 2045 h 2049"/>
                <a:gd name="T2" fmla="*/ 1267 w 1267"/>
                <a:gd name="T3" fmla="*/ 2049 h 2049"/>
                <a:gd name="T4" fmla="*/ 634 w 1267"/>
                <a:gd name="T5" fmla="*/ 1083 h 2049"/>
                <a:gd name="T6" fmla="*/ 634 w 1267"/>
                <a:gd name="T7" fmla="*/ 612 h 2049"/>
                <a:gd name="T8" fmla="*/ 0 w 1267"/>
                <a:gd name="T9" fmla="*/ 0 h 2049"/>
                <a:gd name="T10" fmla="*/ 149 w 1267"/>
                <a:gd name="T11" fmla="*/ 1083 h 2049"/>
                <a:gd name="T12" fmla="*/ 785 w 1267"/>
                <a:gd name="T13" fmla="*/ 2045 h 2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7" h="2049">
                  <a:moveTo>
                    <a:pt x="785" y="2045"/>
                  </a:moveTo>
                  <a:lnTo>
                    <a:pt x="1267" y="2049"/>
                  </a:lnTo>
                  <a:lnTo>
                    <a:pt x="634" y="1083"/>
                  </a:lnTo>
                  <a:lnTo>
                    <a:pt x="634" y="612"/>
                  </a:lnTo>
                  <a:lnTo>
                    <a:pt x="0" y="0"/>
                  </a:lnTo>
                  <a:lnTo>
                    <a:pt x="149" y="1083"/>
                  </a:lnTo>
                  <a:lnTo>
                    <a:pt x="785" y="204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E2E55F14-7322-4AA0-8198-A192547C11F6}"/>
              </a:ext>
            </a:extLst>
          </p:cNvPr>
          <p:cNvSpPr/>
          <p:nvPr/>
        </p:nvSpPr>
        <p:spPr>
          <a:xfrm>
            <a:off x="273510" y="3610344"/>
            <a:ext cx="11459340" cy="2835159"/>
          </a:xfrm>
          <a:prstGeom prst="rect">
            <a:avLst/>
          </a:prstGeom>
          <a:gradFill flip="none" rotWithShape="1">
            <a:gsLst>
              <a:gs pos="100000">
                <a:srgbClr val="3486BE"/>
              </a:gs>
              <a:gs pos="22000">
                <a:schemeClr val="bg1"/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18" name="Groupe 38">
            <a:extLst>
              <a:ext uri="{FF2B5EF4-FFF2-40B4-BE49-F238E27FC236}">
                <a16:creationId xmlns:a16="http://schemas.microsoft.com/office/drawing/2014/main" id="{9AB96C47-9A5A-492A-BAA3-A50B69363887}"/>
              </a:ext>
            </a:extLst>
          </p:cNvPr>
          <p:cNvGrpSpPr/>
          <p:nvPr/>
        </p:nvGrpSpPr>
        <p:grpSpPr>
          <a:xfrm>
            <a:off x="517478" y="3500876"/>
            <a:ext cx="6791897" cy="2740759"/>
            <a:chOff x="1306156" y="2881292"/>
            <a:chExt cx="3932539" cy="3494136"/>
          </a:xfrm>
        </p:grpSpPr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B6080168-0137-4F14-9141-893C98B73E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06156" y="2881292"/>
              <a:ext cx="3932539" cy="3494136"/>
            </a:xfrm>
            <a:custGeom>
              <a:avLst/>
              <a:gdLst>
                <a:gd name="T0" fmla="*/ 12550 w 14420"/>
                <a:gd name="T1" fmla="*/ 0 h 12810"/>
                <a:gd name="T2" fmla="*/ 12010 w 14420"/>
                <a:gd name="T3" fmla="*/ 826 h 12810"/>
                <a:gd name="T4" fmla="*/ 11275 w 14420"/>
                <a:gd name="T5" fmla="*/ 1971 h 12810"/>
                <a:gd name="T6" fmla="*/ 10859 w 14420"/>
                <a:gd name="T7" fmla="*/ 2649 h 12810"/>
                <a:gd name="T8" fmla="*/ 10390 w 14420"/>
                <a:gd name="T9" fmla="*/ 3426 h 12810"/>
                <a:gd name="T10" fmla="*/ 9323 w 14420"/>
                <a:gd name="T11" fmla="*/ 5160 h 12810"/>
                <a:gd name="T12" fmla="*/ 9410 w 14420"/>
                <a:gd name="T13" fmla="*/ 4985 h 12810"/>
                <a:gd name="T14" fmla="*/ 9593 w 14420"/>
                <a:gd name="T15" fmla="*/ 4561 h 12810"/>
                <a:gd name="T16" fmla="*/ 9783 w 14420"/>
                <a:gd name="T17" fmla="*/ 4063 h 12810"/>
                <a:gd name="T18" fmla="*/ 10059 w 14420"/>
                <a:gd name="T19" fmla="*/ 3264 h 12810"/>
                <a:gd name="T20" fmla="*/ 10437 w 14420"/>
                <a:gd name="T21" fmla="*/ 2111 h 12810"/>
                <a:gd name="T22" fmla="*/ 10554 w 14420"/>
                <a:gd name="T23" fmla="*/ 1775 h 12810"/>
                <a:gd name="T24" fmla="*/ 10605 w 14420"/>
                <a:gd name="T25" fmla="*/ 1661 h 12810"/>
                <a:gd name="T26" fmla="*/ 10717 w 14420"/>
                <a:gd name="T27" fmla="*/ 1458 h 12810"/>
                <a:gd name="T28" fmla="*/ 11036 w 14420"/>
                <a:gd name="T29" fmla="*/ 941 h 12810"/>
                <a:gd name="T30" fmla="*/ 11429 w 14420"/>
                <a:gd name="T31" fmla="*/ 338 h 12810"/>
                <a:gd name="T32" fmla="*/ 11571 w 14420"/>
                <a:gd name="T33" fmla="*/ 129 h 12810"/>
                <a:gd name="T34" fmla="*/ 11625 w 14420"/>
                <a:gd name="T35" fmla="*/ 93 h 12810"/>
                <a:gd name="T36" fmla="*/ 11739 w 14420"/>
                <a:gd name="T37" fmla="*/ 49 h 12810"/>
                <a:gd name="T38" fmla="*/ 6196 w 14420"/>
                <a:gd name="T39" fmla="*/ 0 h 12810"/>
                <a:gd name="T40" fmla="*/ 5913 w 14420"/>
                <a:gd name="T41" fmla="*/ 2045 h 12810"/>
                <a:gd name="T42" fmla="*/ 5731 w 14420"/>
                <a:gd name="T43" fmla="*/ 2327 h 12810"/>
                <a:gd name="T44" fmla="*/ 5622 w 14420"/>
                <a:gd name="T45" fmla="*/ 2521 h 12810"/>
                <a:gd name="T46" fmla="*/ 5588 w 14420"/>
                <a:gd name="T47" fmla="*/ 2594 h 12810"/>
                <a:gd name="T48" fmla="*/ 5547 w 14420"/>
                <a:gd name="T49" fmla="*/ 2774 h 12810"/>
                <a:gd name="T50" fmla="*/ 5497 w 14420"/>
                <a:gd name="T51" fmla="*/ 3120 h 12810"/>
                <a:gd name="T52" fmla="*/ 5428 w 14420"/>
                <a:gd name="T53" fmla="*/ 3786 h 12810"/>
                <a:gd name="T54" fmla="*/ 5373 w 14420"/>
                <a:gd name="T55" fmla="*/ 4492 h 12810"/>
                <a:gd name="T56" fmla="*/ 5248 w 14420"/>
                <a:gd name="T57" fmla="*/ 3628 h 12810"/>
                <a:gd name="T58" fmla="*/ 5169 w 14420"/>
                <a:gd name="T59" fmla="*/ 3136 h 12810"/>
                <a:gd name="T60" fmla="*/ 5151 w 14420"/>
                <a:gd name="T61" fmla="*/ 3038 h 12810"/>
                <a:gd name="T62" fmla="*/ 5148 w 14420"/>
                <a:gd name="T63" fmla="*/ 2939 h 12810"/>
                <a:gd name="T64" fmla="*/ 5178 w 14420"/>
                <a:gd name="T65" fmla="*/ 2655 h 12810"/>
                <a:gd name="T66" fmla="*/ 5194 w 14420"/>
                <a:gd name="T67" fmla="*/ 2461 h 12810"/>
                <a:gd name="T68" fmla="*/ 5190 w 14420"/>
                <a:gd name="T69" fmla="*/ 2364 h 12810"/>
                <a:gd name="T70" fmla="*/ 5168 w 14420"/>
                <a:gd name="T71" fmla="*/ 2282 h 12810"/>
                <a:gd name="T72" fmla="*/ 5136 w 14420"/>
                <a:gd name="T73" fmla="*/ 2219 h 12810"/>
                <a:gd name="T74" fmla="*/ 5037 w 14420"/>
                <a:gd name="T75" fmla="*/ 1957 h 12810"/>
                <a:gd name="T76" fmla="*/ 4869 w 14420"/>
                <a:gd name="T77" fmla="*/ 1450 h 12810"/>
                <a:gd name="T78" fmla="*/ 4602 w 14420"/>
                <a:gd name="T79" fmla="*/ 0 h 12810"/>
                <a:gd name="T80" fmla="*/ 1930 w 14420"/>
                <a:gd name="T81" fmla="*/ 3025 h 12810"/>
                <a:gd name="T82" fmla="*/ 1812 w 14420"/>
                <a:gd name="T83" fmla="*/ 1925 h 12810"/>
                <a:gd name="T84" fmla="*/ 1809 w 14420"/>
                <a:gd name="T85" fmla="*/ 1474 h 12810"/>
                <a:gd name="T86" fmla="*/ 1792 w 14420"/>
                <a:gd name="T87" fmla="*/ 1376 h 12810"/>
                <a:gd name="T88" fmla="*/ 1749 w 14420"/>
                <a:gd name="T89" fmla="*/ 1234 h 12810"/>
                <a:gd name="T90" fmla="*/ 2298 w 14420"/>
                <a:gd name="T91" fmla="*/ 3454 h 12810"/>
                <a:gd name="T92" fmla="*/ 2420 w 14420"/>
                <a:gd name="T93" fmla="*/ 4268 h 12810"/>
                <a:gd name="T94" fmla="*/ 2541 w 14420"/>
                <a:gd name="T95" fmla="*/ 5135 h 12810"/>
                <a:gd name="T96" fmla="*/ 2669 w 14420"/>
                <a:gd name="T97" fmla="*/ 4897 h 12810"/>
                <a:gd name="T98" fmla="*/ 2727 w 14420"/>
                <a:gd name="T99" fmla="*/ 4761 h 12810"/>
                <a:gd name="T100" fmla="*/ 4102 w 14420"/>
                <a:gd name="T101" fmla="*/ 6719 h 12810"/>
                <a:gd name="T102" fmla="*/ 9056 w 14420"/>
                <a:gd name="T103" fmla="*/ 8056 h 12810"/>
                <a:gd name="T104" fmla="*/ 9588 w 14420"/>
                <a:gd name="T105" fmla="*/ 5738 h 12810"/>
                <a:gd name="T106" fmla="*/ 201 w 14420"/>
                <a:gd name="T107" fmla="*/ 63 h 12810"/>
                <a:gd name="T108" fmla="*/ 3750 w 14420"/>
                <a:gd name="T109" fmla="*/ 5952 h 12810"/>
                <a:gd name="T110" fmla="*/ 4027 w 14420"/>
                <a:gd name="T111" fmla="*/ 5448 h 12810"/>
                <a:gd name="T112" fmla="*/ 6228 w 14420"/>
                <a:gd name="T113" fmla="*/ 11741 h 12810"/>
                <a:gd name="T114" fmla="*/ 6832 w 14420"/>
                <a:gd name="T115" fmla="*/ 7273 h 12810"/>
                <a:gd name="T116" fmla="*/ 7638 w 14420"/>
                <a:gd name="T117" fmla="*/ 2479 h 12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4420" h="12810">
                  <a:moveTo>
                    <a:pt x="13965" y="0"/>
                  </a:moveTo>
                  <a:lnTo>
                    <a:pt x="12141" y="1950"/>
                  </a:lnTo>
                  <a:lnTo>
                    <a:pt x="13285" y="0"/>
                  </a:lnTo>
                  <a:lnTo>
                    <a:pt x="12550" y="0"/>
                  </a:lnTo>
                  <a:lnTo>
                    <a:pt x="12550" y="0"/>
                  </a:lnTo>
                  <a:lnTo>
                    <a:pt x="12414" y="207"/>
                  </a:lnTo>
                  <a:lnTo>
                    <a:pt x="12229" y="489"/>
                  </a:lnTo>
                  <a:lnTo>
                    <a:pt x="12010" y="826"/>
                  </a:lnTo>
                  <a:lnTo>
                    <a:pt x="11768" y="1199"/>
                  </a:lnTo>
                  <a:lnTo>
                    <a:pt x="11519" y="1586"/>
                  </a:lnTo>
                  <a:lnTo>
                    <a:pt x="11396" y="1781"/>
                  </a:lnTo>
                  <a:lnTo>
                    <a:pt x="11275" y="1971"/>
                  </a:lnTo>
                  <a:lnTo>
                    <a:pt x="11159" y="2156"/>
                  </a:lnTo>
                  <a:lnTo>
                    <a:pt x="11050" y="2332"/>
                  </a:lnTo>
                  <a:lnTo>
                    <a:pt x="10949" y="2497"/>
                  </a:lnTo>
                  <a:lnTo>
                    <a:pt x="10859" y="2649"/>
                  </a:lnTo>
                  <a:lnTo>
                    <a:pt x="10859" y="2649"/>
                  </a:lnTo>
                  <a:lnTo>
                    <a:pt x="10752" y="2828"/>
                  </a:lnTo>
                  <a:lnTo>
                    <a:pt x="10638" y="3019"/>
                  </a:lnTo>
                  <a:lnTo>
                    <a:pt x="10390" y="3426"/>
                  </a:lnTo>
                  <a:lnTo>
                    <a:pt x="10135" y="3844"/>
                  </a:lnTo>
                  <a:lnTo>
                    <a:pt x="9888" y="4246"/>
                  </a:lnTo>
                  <a:lnTo>
                    <a:pt x="9487" y="4895"/>
                  </a:lnTo>
                  <a:lnTo>
                    <a:pt x="9323" y="5160"/>
                  </a:lnTo>
                  <a:lnTo>
                    <a:pt x="9323" y="5160"/>
                  </a:lnTo>
                  <a:lnTo>
                    <a:pt x="9345" y="5119"/>
                  </a:lnTo>
                  <a:lnTo>
                    <a:pt x="9367" y="5077"/>
                  </a:lnTo>
                  <a:lnTo>
                    <a:pt x="9410" y="4985"/>
                  </a:lnTo>
                  <a:lnTo>
                    <a:pt x="9455" y="4888"/>
                  </a:lnTo>
                  <a:lnTo>
                    <a:pt x="9501" y="4785"/>
                  </a:lnTo>
                  <a:lnTo>
                    <a:pt x="9547" y="4675"/>
                  </a:lnTo>
                  <a:lnTo>
                    <a:pt x="9593" y="4561"/>
                  </a:lnTo>
                  <a:lnTo>
                    <a:pt x="9640" y="4442"/>
                  </a:lnTo>
                  <a:lnTo>
                    <a:pt x="9688" y="4319"/>
                  </a:lnTo>
                  <a:lnTo>
                    <a:pt x="9735" y="4193"/>
                  </a:lnTo>
                  <a:lnTo>
                    <a:pt x="9783" y="4063"/>
                  </a:lnTo>
                  <a:lnTo>
                    <a:pt x="9830" y="3931"/>
                  </a:lnTo>
                  <a:lnTo>
                    <a:pt x="9876" y="3798"/>
                  </a:lnTo>
                  <a:lnTo>
                    <a:pt x="9969" y="3530"/>
                  </a:lnTo>
                  <a:lnTo>
                    <a:pt x="10059" y="3264"/>
                  </a:lnTo>
                  <a:lnTo>
                    <a:pt x="10145" y="3003"/>
                  </a:lnTo>
                  <a:lnTo>
                    <a:pt x="10228" y="2752"/>
                  </a:lnTo>
                  <a:lnTo>
                    <a:pt x="10374" y="2302"/>
                  </a:lnTo>
                  <a:lnTo>
                    <a:pt x="10437" y="2111"/>
                  </a:lnTo>
                  <a:lnTo>
                    <a:pt x="10491" y="1950"/>
                  </a:lnTo>
                  <a:lnTo>
                    <a:pt x="10515" y="1883"/>
                  </a:lnTo>
                  <a:lnTo>
                    <a:pt x="10535" y="1824"/>
                  </a:lnTo>
                  <a:lnTo>
                    <a:pt x="10554" y="1775"/>
                  </a:lnTo>
                  <a:lnTo>
                    <a:pt x="10569" y="1737"/>
                  </a:lnTo>
                  <a:lnTo>
                    <a:pt x="10569" y="1737"/>
                  </a:lnTo>
                  <a:lnTo>
                    <a:pt x="10585" y="1701"/>
                  </a:lnTo>
                  <a:lnTo>
                    <a:pt x="10605" y="1661"/>
                  </a:lnTo>
                  <a:lnTo>
                    <a:pt x="10629" y="1616"/>
                  </a:lnTo>
                  <a:lnTo>
                    <a:pt x="10655" y="1567"/>
                  </a:lnTo>
                  <a:lnTo>
                    <a:pt x="10684" y="1515"/>
                  </a:lnTo>
                  <a:lnTo>
                    <a:pt x="10717" y="1458"/>
                  </a:lnTo>
                  <a:lnTo>
                    <a:pt x="10788" y="1338"/>
                  </a:lnTo>
                  <a:lnTo>
                    <a:pt x="10866" y="1210"/>
                  </a:lnTo>
                  <a:lnTo>
                    <a:pt x="10950" y="1076"/>
                  </a:lnTo>
                  <a:lnTo>
                    <a:pt x="11036" y="941"/>
                  </a:lnTo>
                  <a:lnTo>
                    <a:pt x="11122" y="806"/>
                  </a:lnTo>
                  <a:lnTo>
                    <a:pt x="11207" y="675"/>
                  </a:lnTo>
                  <a:lnTo>
                    <a:pt x="11289" y="552"/>
                  </a:lnTo>
                  <a:lnTo>
                    <a:pt x="11429" y="338"/>
                  </a:lnTo>
                  <a:lnTo>
                    <a:pt x="11526" y="192"/>
                  </a:lnTo>
                  <a:lnTo>
                    <a:pt x="11563" y="139"/>
                  </a:lnTo>
                  <a:lnTo>
                    <a:pt x="11563" y="139"/>
                  </a:lnTo>
                  <a:lnTo>
                    <a:pt x="11571" y="129"/>
                  </a:lnTo>
                  <a:lnTo>
                    <a:pt x="11581" y="121"/>
                  </a:lnTo>
                  <a:lnTo>
                    <a:pt x="11593" y="111"/>
                  </a:lnTo>
                  <a:lnTo>
                    <a:pt x="11608" y="102"/>
                  </a:lnTo>
                  <a:lnTo>
                    <a:pt x="11625" y="93"/>
                  </a:lnTo>
                  <a:lnTo>
                    <a:pt x="11644" y="85"/>
                  </a:lnTo>
                  <a:lnTo>
                    <a:pt x="11666" y="75"/>
                  </a:lnTo>
                  <a:lnTo>
                    <a:pt x="11688" y="66"/>
                  </a:lnTo>
                  <a:lnTo>
                    <a:pt x="11739" y="49"/>
                  </a:lnTo>
                  <a:lnTo>
                    <a:pt x="11795" y="32"/>
                  </a:lnTo>
                  <a:lnTo>
                    <a:pt x="11856" y="16"/>
                  </a:lnTo>
                  <a:lnTo>
                    <a:pt x="11920" y="0"/>
                  </a:lnTo>
                  <a:lnTo>
                    <a:pt x="6196" y="0"/>
                  </a:lnTo>
                  <a:lnTo>
                    <a:pt x="5952" y="944"/>
                  </a:lnTo>
                  <a:lnTo>
                    <a:pt x="5952" y="1988"/>
                  </a:lnTo>
                  <a:lnTo>
                    <a:pt x="5952" y="1988"/>
                  </a:lnTo>
                  <a:lnTo>
                    <a:pt x="5913" y="2045"/>
                  </a:lnTo>
                  <a:lnTo>
                    <a:pt x="5870" y="2108"/>
                  </a:lnTo>
                  <a:lnTo>
                    <a:pt x="5818" y="2188"/>
                  </a:lnTo>
                  <a:lnTo>
                    <a:pt x="5760" y="2279"/>
                  </a:lnTo>
                  <a:lnTo>
                    <a:pt x="5731" y="2327"/>
                  </a:lnTo>
                  <a:lnTo>
                    <a:pt x="5701" y="2376"/>
                  </a:lnTo>
                  <a:lnTo>
                    <a:pt x="5674" y="2425"/>
                  </a:lnTo>
                  <a:lnTo>
                    <a:pt x="5647" y="2474"/>
                  </a:lnTo>
                  <a:lnTo>
                    <a:pt x="5622" y="2521"/>
                  </a:lnTo>
                  <a:lnTo>
                    <a:pt x="5599" y="2568"/>
                  </a:lnTo>
                  <a:lnTo>
                    <a:pt x="5599" y="2568"/>
                  </a:lnTo>
                  <a:lnTo>
                    <a:pt x="5594" y="2580"/>
                  </a:lnTo>
                  <a:lnTo>
                    <a:pt x="5588" y="2594"/>
                  </a:lnTo>
                  <a:lnTo>
                    <a:pt x="5578" y="2629"/>
                  </a:lnTo>
                  <a:lnTo>
                    <a:pt x="5567" y="2670"/>
                  </a:lnTo>
                  <a:lnTo>
                    <a:pt x="5557" y="2719"/>
                  </a:lnTo>
                  <a:lnTo>
                    <a:pt x="5547" y="2774"/>
                  </a:lnTo>
                  <a:lnTo>
                    <a:pt x="5536" y="2833"/>
                  </a:lnTo>
                  <a:lnTo>
                    <a:pt x="5526" y="2899"/>
                  </a:lnTo>
                  <a:lnTo>
                    <a:pt x="5516" y="2968"/>
                  </a:lnTo>
                  <a:lnTo>
                    <a:pt x="5497" y="3120"/>
                  </a:lnTo>
                  <a:lnTo>
                    <a:pt x="5478" y="3281"/>
                  </a:lnTo>
                  <a:lnTo>
                    <a:pt x="5460" y="3450"/>
                  </a:lnTo>
                  <a:lnTo>
                    <a:pt x="5443" y="3620"/>
                  </a:lnTo>
                  <a:lnTo>
                    <a:pt x="5428" y="3786"/>
                  </a:lnTo>
                  <a:lnTo>
                    <a:pt x="5414" y="3946"/>
                  </a:lnTo>
                  <a:lnTo>
                    <a:pt x="5392" y="4225"/>
                  </a:lnTo>
                  <a:lnTo>
                    <a:pt x="5378" y="4419"/>
                  </a:lnTo>
                  <a:lnTo>
                    <a:pt x="5373" y="4492"/>
                  </a:lnTo>
                  <a:lnTo>
                    <a:pt x="5373" y="4492"/>
                  </a:lnTo>
                  <a:lnTo>
                    <a:pt x="5346" y="4304"/>
                  </a:lnTo>
                  <a:lnTo>
                    <a:pt x="5284" y="3872"/>
                  </a:lnTo>
                  <a:lnTo>
                    <a:pt x="5248" y="3628"/>
                  </a:lnTo>
                  <a:lnTo>
                    <a:pt x="5214" y="3399"/>
                  </a:lnTo>
                  <a:lnTo>
                    <a:pt x="5197" y="3297"/>
                  </a:lnTo>
                  <a:lnTo>
                    <a:pt x="5182" y="3209"/>
                  </a:lnTo>
                  <a:lnTo>
                    <a:pt x="5169" y="3136"/>
                  </a:lnTo>
                  <a:lnTo>
                    <a:pt x="5159" y="3083"/>
                  </a:lnTo>
                  <a:lnTo>
                    <a:pt x="5159" y="3083"/>
                  </a:lnTo>
                  <a:lnTo>
                    <a:pt x="5155" y="3061"/>
                  </a:lnTo>
                  <a:lnTo>
                    <a:pt x="5151" y="3038"/>
                  </a:lnTo>
                  <a:lnTo>
                    <a:pt x="5149" y="3015"/>
                  </a:lnTo>
                  <a:lnTo>
                    <a:pt x="5148" y="2990"/>
                  </a:lnTo>
                  <a:lnTo>
                    <a:pt x="5148" y="2965"/>
                  </a:lnTo>
                  <a:lnTo>
                    <a:pt x="5148" y="2939"/>
                  </a:lnTo>
                  <a:lnTo>
                    <a:pt x="5151" y="2885"/>
                  </a:lnTo>
                  <a:lnTo>
                    <a:pt x="5157" y="2828"/>
                  </a:lnTo>
                  <a:lnTo>
                    <a:pt x="5163" y="2771"/>
                  </a:lnTo>
                  <a:lnTo>
                    <a:pt x="5178" y="2655"/>
                  </a:lnTo>
                  <a:lnTo>
                    <a:pt x="5184" y="2598"/>
                  </a:lnTo>
                  <a:lnTo>
                    <a:pt x="5190" y="2542"/>
                  </a:lnTo>
                  <a:lnTo>
                    <a:pt x="5193" y="2487"/>
                  </a:lnTo>
                  <a:lnTo>
                    <a:pt x="5194" y="2461"/>
                  </a:lnTo>
                  <a:lnTo>
                    <a:pt x="5194" y="2436"/>
                  </a:lnTo>
                  <a:lnTo>
                    <a:pt x="5194" y="2411"/>
                  </a:lnTo>
                  <a:lnTo>
                    <a:pt x="5192" y="2387"/>
                  </a:lnTo>
                  <a:lnTo>
                    <a:pt x="5190" y="2364"/>
                  </a:lnTo>
                  <a:lnTo>
                    <a:pt x="5185" y="2341"/>
                  </a:lnTo>
                  <a:lnTo>
                    <a:pt x="5181" y="2320"/>
                  </a:lnTo>
                  <a:lnTo>
                    <a:pt x="5174" y="2301"/>
                  </a:lnTo>
                  <a:lnTo>
                    <a:pt x="5168" y="2282"/>
                  </a:lnTo>
                  <a:lnTo>
                    <a:pt x="5159" y="2265"/>
                  </a:lnTo>
                  <a:lnTo>
                    <a:pt x="5159" y="2265"/>
                  </a:lnTo>
                  <a:lnTo>
                    <a:pt x="5148" y="2245"/>
                  </a:lnTo>
                  <a:lnTo>
                    <a:pt x="5136" y="2219"/>
                  </a:lnTo>
                  <a:lnTo>
                    <a:pt x="5123" y="2188"/>
                  </a:lnTo>
                  <a:lnTo>
                    <a:pt x="5108" y="2151"/>
                  </a:lnTo>
                  <a:lnTo>
                    <a:pt x="5075" y="2061"/>
                  </a:lnTo>
                  <a:lnTo>
                    <a:pt x="5037" y="1957"/>
                  </a:lnTo>
                  <a:lnTo>
                    <a:pt x="4998" y="1840"/>
                  </a:lnTo>
                  <a:lnTo>
                    <a:pt x="4955" y="1714"/>
                  </a:lnTo>
                  <a:lnTo>
                    <a:pt x="4912" y="1583"/>
                  </a:lnTo>
                  <a:lnTo>
                    <a:pt x="4869" y="1450"/>
                  </a:lnTo>
                  <a:lnTo>
                    <a:pt x="4788" y="1195"/>
                  </a:lnTo>
                  <a:lnTo>
                    <a:pt x="4720" y="977"/>
                  </a:lnTo>
                  <a:lnTo>
                    <a:pt x="4656" y="768"/>
                  </a:lnTo>
                  <a:lnTo>
                    <a:pt x="4602" y="0"/>
                  </a:lnTo>
                  <a:lnTo>
                    <a:pt x="0" y="0"/>
                  </a:lnTo>
                  <a:lnTo>
                    <a:pt x="1913" y="3171"/>
                  </a:lnTo>
                  <a:lnTo>
                    <a:pt x="1913" y="3171"/>
                  </a:lnTo>
                  <a:lnTo>
                    <a:pt x="1930" y="3025"/>
                  </a:lnTo>
                  <a:lnTo>
                    <a:pt x="1949" y="2877"/>
                  </a:lnTo>
                  <a:lnTo>
                    <a:pt x="1973" y="2709"/>
                  </a:lnTo>
                  <a:lnTo>
                    <a:pt x="1812" y="1925"/>
                  </a:lnTo>
                  <a:lnTo>
                    <a:pt x="1812" y="1925"/>
                  </a:lnTo>
                  <a:lnTo>
                    <a:pt x="1812" y="1523"/>
                  </a:lnTo>
                  <a:lnTo>
                    <a:pt x="1812" y="1523"/>
                  </a:lnTo>
                  <a:lnTo>
                    <a:pt x="1812" y="1499"/>
                  </a:lnTo>
                  <a:lnTo>
                    <a:pt x="1809" y="1474"/>
                  </a:lnTo>
                  <a:lnTo>
                    <a:pt x="1806" y="1449"/>
                  </a:lnTo>
                  <a:lnTo>
                    <a:pt x="1802" y="1424"/>
                  </a:lnTo>
                  <a:lnTo>
                    <a:pt x="1798" y="1400"/>
                  </a:lnTo>
                  <a:lnTo>
                    <a:pt x="1792" y="1376"/>
                  </a:lnTo>
                  <a:lnTo>
                    <a:pt x="1780" y="1331"/>
                  </a:lnTo>
                  <a:lnTo>
                    <a:pt x="1769" y="1291"/>
                  </a:lnTo>
                  <a:lnTo>
                    <a:pt x="1758" y="1261"/>
                  </a:lnTo>
                  <a:lnTo>
                    <a:pt x="1749" y="1234"/>
                  </a:lnTo>
                  <a:lnTo>
                    <a:pt x="2265" y="541"/>
                  </a:lnTo>
                  <a:lnTo>
                    <a:pt x="2378" y="1359"/>
                  </a:lnTo>
                  <a:lnTo>
                    <a:pt x="2554" y="2265"/>
                  </a:lnTo>
                  <a:lnTo>
                    <a:pt x="2298" y="3454"/>
                  </a:lnTo>
                  <a:lnTo>
                    <a:pt x="2298" y="3454"/>
                  </a:lnTo>
                  <a:lnTo>
                    <a:pt x="2339" y="3710"/>
                  </a:lnTo>
                  <a:lnTo>
                    <a:pt x="2380" y="3987"/>
                  </a:lnTo>
                  <a:lnTo>
                    <a:pt x="2420" y="4268"/>
                  </a:lnTo>
                  <a:lnTo>
                    <a:pt x="2459" y="4534"/>
                  </a:lnTo>
                  <a:lnTo>
                    <a:pt x="2518" y="4961"/>
                  </a:lnTo>
                  <a:lnTo>
                    <a:pt x="2541" y="5135"/>
                  </a:lnTo>
                  <a:lnTo>
                    <a:pt x="2541" y="5135"/>
                  </a:lnTo>
                  <a:lnTo>
                    <a:pt x="2570" y="5084"/>
                  </a:lnTo>
                  <a:lnTo>
                    <a:pt x="2599" y="5032"/>
                  </a:lnTo>
                  <a:lnTo>
                    <a:pt x="2633" y="4967"/>
                  </a:lnTo>
                  <a:lnTo>
                    <a:pt x="2669" y="4897"/>
                  </a:lnTo>
                  <a:lnTo>
                    <a:pt x="2685" y="4861"/>
                  </a:lnTo>
                  <a:lnTo>
                    <a:pt x="2701" y="4826"/>
                  </a:lnTo>
                  <a:lnTo>
                    <a:pt x="2716" y="4793"/>
                  </a:lnTo>
                  <a:lnTo>
                    <a:pt x="2727" y="4761"/>
                  </a:lnTo>
                  <a:lnTo>
                    <a:pt x="2736" y="4732"/>
                  </a:lnTo>
                  <a:lnTo>
                    <a:pt x="2743" y="4707"/>
                  </a:lnTo>
                  <a:lnTo>
                    <a:pt x="3246" y="5989"/>
                  </a:lnTo>
                  <a:lnTo>
                    <a:pt x="4102" y="6719"/>
                  </a:lnTo>
                  <a:lnTo>
                    <a:pt x="4102" y="9136"/>
                  </a:lnTo>
                  <a:lnTo>
                    <a:pt x="6442" y="12810"/>
                  </a:lnTo>
                  <a:lnTo>
                    <a:pt x="7549" y="10495"/>
                  </a:lnTo>
                  <a:lnTo>
                    <a:pt x="9056" y="8056"/>
                  </a:lnTo>
                  <a:lnTo>
                    <a:pt x="7851" y="4392"/>
                  </a:lnTo>
                  <a:lnTo>
                    <a:pt x="8997" y="5486"/>
                  </a:lnTo>
                  <a:lnTo>
                    <a:pt x="9159" y="6759"/>
                  </a:lnTo>
                  <a:lnTo>
                    <a:pt x="9588" y="5738"/>
                  </a:lnTo>
                  <a:lnTo>
                    <a:pt x="10141" y="4027"/>
                  </a:lnTo>
                  <a:lnTo>
                    <a:pt x="14420" y="0"/>
                  </a:lnTo>
                  <a:lnTo>
                    <a:pt x="13965" y="0"/>
                  </a:lnTo>
                  <a:close/>
                  <a:moveTo>
                    <a:pt x="201" y="63"/>
                  </a:moveTo>
                  <a:lnTo>
                    <a:pt x="919" y="201"/>
                  </a:lnTo>
                  <a:lnTo>
                    <a:pt x="1635" y="2265"/>
                  </a:lnTo>
                  <a:lnTo>
                    <a:pt x="201" y="63"/>
                  </a:lnTo>
                  <a:close/>
                  <a:moveTo>
                    <a:pt x="3750" y="5952"/>
                  </a:moveTo>
                  <a:lnTo>
                    <a:pt x="3359" y="5839"/>
                  </a:lnTo>
                  <a:lnTo>
                    <a:pt x="3284" y="5448"/>
                  </a:lnTo>
                  <a:lnTo>
                    <a:pt x="3284" y="5411"/>
                  </a:lnTo>
                  <a:lnTo>
                    <a:pt x="4027" y="5448"/>
                  </a:lnTo>
                  <a:lnTo>
                    <a:pt x="5058" y="7903"/>
                  </a:lnTo>
                  <a:lnTo>
                    <a:pt x="3750" y="5952"/>
                  </a:lnTo>
                  <a:close/>
                  <a:moveTo>
                    <a:pt x="6228" y="10570"/>
                  </a:moveTo>
                  <a:lnTo>
                    <a:pt x="6228" y="11741"/>
                  </a:lnTo>
                  <a:lnTo>
                    <a:pt x="5624" y="9437"/>
                  </a:lnTo>
                  <a:lnTo>
                    <a:pt x="6354" y="8268"/>
                  </a:lnTo>
                  <a:lnTo>
                    <a:pt x="5486" y="5814"/>
                  </a:lnTo>
                  <a:lnTo>
                    <a:pt x="6832" y="7273"/>
                  </a:lnTo>
                  <a:lnTo>
                    <a:pt x="6945" y="8594"/>
                  </a:lnTo>
                  <a:lnTo>
                    <a:pt x="6228" y="10570"/>
                  </a:lnTo>
                  <a:close/>
                  <a:moveTo>
                    <a:pt x="7638" y="3272"/>
                  </a:moveTo>
                  <a:lnTo>
                    <a:pt x="7638" y="2479"/>
                  </a:lnTo>
                  <a:lnTo>
                    <a:pt x="8505" y="201"/>
                  </a:lnTo>
                  <a:lnTo>
                    <a:pt x="9450" y="201"/>
                  </a:lnTo>
                  <a:lnTo>
                    <a:pt x="7638" y="3272"/>
                  </a:lnTo>
                  <a:close/>
                </a:path>
              </a:pathLst>
            </a:custGeom>
            <a:solidFill>
              <a:srgbClr val="63B2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C195E04B-92CB-4CFF-911D-FB8601FEF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774" y="2899286"/>
              <a:ext cx="390964" cy="600351"/>
            </a:xfrm>
            <a:custGeom>
              <a:avLst/>
              <a:gdLst>
                <a:gd name="T0" fmla="*/ 0 w 1434"/>
                <a:gd name="T1" fmla="*/ 0 h 2202"/>
                <a:gd name="T2" fmla="*/ 1434 w 1434"/>
                <a:gd name="T3" fmla="*/ 2202 h 2202"/>
                <a:gd name="T4" fmla="*/ 718 w 1434"/>
                <a:gd name="T5" fmla="*/ 138 h 2202"/>
                <a:gd name="T6" fmla="*/ 0 w 1434"/>
                <a:gd name="T7" fmla="*/ 0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34" h="2202">
                  <a:moveTo>
                    <a:pt x="0" y="0"/>
                  </a:moveTo>
                  <a:lnTo>
                    <a:pt x="1434" y="2202"/>
                  </a:lnTo>
                  <a:lnTo>
                    <a:pt x="718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D09C793-C664-4000-9C1E-3CB7AE625A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3818" y="3030152"/>
              <a:ext cx="219201" cy="793379"/>
            </a:xfrm>
            <a:custGeom>
              <a:avLst/>
              <a:gdLst>
                <a:gd name="T0" fmla="*/ 629 w 805"/>
                <a:gd name="T1" fmla="*/ 818 h 2913"/>
                <a:gd name="T2" fmla="*/ 516 w 805"/>
                <a:gd name="T3" fmla="*/ 0 h 2913"/>
                <a:gd name="T4" fmla="*/ 0 w 805"/>
                <a:gd name="T5" fmla="*/ 693 h 2913"/>
                <a:gd name="T6" fmla="*/ 0 w 805"/>
                <a:gd name="T7" fmla="*/ 693 h 2913"/>
                <a:gd name="T8" fmla="*/ 9 w 805"/>
                <a:gd name="T9" fmla="*/ 720 h 2913"/>
                <a:gd name="T10" fmla="*/ 20 w 805"/>
                <a:gd name="T11" fmla="*/ 750 h 2913"/>
                <a:gd name="T12" fmla="*/ 31 w 805"/>
                <a:gd name="T13" fmla="*/ 790 h 2913"/>
                <a:gd name="T14" fmla="*/ 43 w 805"/>
                <a:gd name="T15" fmla="*/ 835 h 2913"/>
                <a:gd name="T16" fmla="*/ 49 w 805"/>
                <a:gd name="T17" fmla="*/ 859 h 2913"/>
                <a:gd name="T18" fmla="*/ 53 w 805"/>
                <a:gd name="T19" fmla="*/ 883 h 2913"/>
                <a:gd name="T20" fmla="*/ 57 w 805"/>
                <a:gd name="T21" fmla="*/ 908 h 2913"/>
                <a:gd name="T22" fmla="*/ 60 w 805"/>
                <a:gd name="T23" fmla="*/ 933 h 2913"/>
                <a:gd name="T24" fmla="*/ 63 w 805"/>
                <a:gd name="T25" fmla="*/ 958 h 2913"/>
                <a:gd name="T26" fmla="*/ 63 w 805"/>
                <a:gd name="T27" fmla="*/ 982 h 2913"/>
                <a:gd name="T28" fmla="*/ 63 w 805"/>
                <a:gd name="T29" fmla="*/ 982 h 2913"/>
                <a:gd name="T30" fmla="*/ 63 w 805"/>
                <a:gd name="T31" fmla="*/ 1384 h 2913"/>
                <a:gd name="T32" fmla="*/ 224 w 805"/>
                <a:gd name="T33" fmla="*/ 2168 h 2913"/>
                <a:gd name="T34" fmla="*/ 224 w 805"/>
                <a:gd name="T35" fmla="*/ 2168 h 2913"/>
                <a:gd name="T36" fmla="*/ 240 w 805"/>
                <a:gd name="T37" fmla="*/ 2056 h 2913"/>
                <a:gd name="T38" fmla="*/ 257 w 805"/>
                <a:gd name="T39" fmla="*/ 1954 h 2913"/>
                <a:gd name="T40" fmla="*/ 265 w 805"/>
                <a:gd name="T41" fmla="*/ 1907 h 2913"/>
                <a:gd name="T42" fmla="*/ 274 w 805"/>
                <a:gd name="T43" fmla="*/ 1865 h 2913"/>
                <a:gd name="T44" fmla="*/ 282 w 805"/>
                <a:gd name="T45" fmla="*/ 1830 h 2913"/>
                <a:gd name="T46" fmla="*/ 289 w 805"/>
                <a:gd name="T47" fmla="*/ 1800 h 2913"/>
                <a:gd name="T48" fmla="*/ 289 w 805"/>
                <a:gd name="T49" fmla="*/ 1800 h 2913"/>
                <a:gd name="T50" fmla="*/ 300 w 805"/>
                <a:gd name="T51" fmla="*/ 1766 h 2913"/>
                <a:gd name="T52" fmla="*/ 311 w 805"/>
                <a:gd name="T53" fmla="*/ 1733 h 2913"/>
                <a:gd name="T54" fmla="*/ 324 w 805"/>
                <a:gd name="T55" fmla="*/ 1699 h 2913"/>
                <a:gd name="T56" fmla="*/ 338 w 805"/>
                <a:gd name="T57" fmla="*/ 1666 h 2913"/>
                <a:gd name="T58" fmla="*/ 352 w 805"/>
                <a:gd name="T59" fmla="*/ 1634 h 2913"/>
                <a:gd name="T60" fmla="*/ 368 w 805"/>
                <a:gd name="T61" fmla="*/ 1603 h 2913"/>
                <a:gd name="T62" fmla="*/ 396 w 805"/>
                <a:gd name="T63" fmla="*/ 1545 h 2913"/>
                <a:gd name="T64" fmla="*/ 423 w 805"/>
                <a:gd name="T65" fmla="*/ 1495 h 2913"/>
                <a:gd name="T66" fmla="*/ 445 w 805"/>
                <a:gd name="T67" fmla="*/ 1456 h 2913"/>
                <a:gd name="T68" fmla="*/ 466 w 805"/>
                <a:gd name="T69" fmla="*/ 1422 h 2913"/>
                <a:gd name="T70" fmla="*/ 466 w 805"/>
                <a:gd name="T71" fmla="*/ 1422 h 2913"/>
                <a:gd name="T72" fmla="*/ 462 w 805"/>
                <a:gd name="T73" fmla="*/ 1455 h 2913"/>
                <a:gd name="T74" fmla="*/ 455 w 805"/>
                <a:gd name="T75" fmla="*/ 1544 h 2913"/>
                <a:gd name="T76" fmla="*/ 446 w 805"/>
                <a:gd name="T77" fmla="*/ 1676 h 2913"/>
                <a:gd name="T78" fmla="*/ 442 w 805"/>
                <a:gd name="T79" fmla="*/ 1752 h 2913"/>
                <a:gd name="T80" fmla="*/ 437 w 805"/>
                <a:gd name="T81" fmla="*/ 1834 h 2913"/>
                <a:gd name="T82" fmla="*/ 434 w 805"/>
                <a:gd name="T83" fmla="*/ 1919 h 2913"/>
                <a:gd name="T84" fmla="*/ 432 w 805"/>
                <a:gd name="T85" fmla="*/ 2006 h 2913"/>
                <a:gd name="T86" fmla="*/ 432 w 805"/>
                <a:gd name="T87" fmla="*/ 2092 h 2913"/>
                <a:gd name="T88" fmla="*/ 434 w 805"/>
                <a:gd name="T89" fmla="*/ 2176 h 2913"/>
                <a:gd name="T90" fmla="*/ 435 w 805"/>
                <a:gd name="T91" fmla="*/ 2216 h 2913"/>
                <a:gd name="T92" fmla="*/ 437 w 805"/>
                <a:gd name="T93" fmla="*/ 2256 h 2913"/>
                <a:gd name="T94" fmla="*/ 441 w 805"/>
                <a:gd name="T95" fmla="*/ 2293 h 2913"/>
                <a:gd name="T96" fmla="*/ 444 w 805"/>
                <a:gd name="T97" fmla="*/ 2331 h 2913"/>
                <a:gd name="T98" fmla="*/ 448 w 805"/>
                <a:gd name="T99" fmla="*/ 2364 h 2913"/>
                <a:gd name="T100" fmla="*/ 454 w 805"/>
                <a:gd name="T101" fmla="*/ 2397 h 2913"/>
                <a:gd name="T102" fmla="*/ 459 w 805"/>
                <a:gd name="T103" fmla="*/ 2426 h 2913"/>
                <a:gd name="T104" fmla="*/ 466 w 805"/>
                <a:gd name="T105" fmla="*/ 2454 h 2913"/>
                <a:gd name="T106" fmla="*/ 466 w 805"/>
                <a:gd name="T107" fmla="*/ 2454 h 2913"/>
                <a:gd name="T108" fmla="*/ 473 w 805"/>
                <a:gd name="T109" fmla="*/ 2485 h 2913"/>
                <a:gd name="T110" fmla="*/ 482 w 805"/>
                <a:gd name="T111" fmla="*/ 2524 h 2913"/>
                <a:gd name="T112" fmla="*/ 502 w 805"/>
                <a:gd name="T113" fmla="*/ 2628 h 2913"/>
                <a:gd name="T114" fmla="*/ 524 w 805"/>
                <a:gd name="T115" fmla="*/ 2760 h 2913"/>
                <a:gd name="T116" fmla="*/ 549 w 805"/>
                <a:gd name="T117" fmla="*/ 2913 h 2913"/>
                <a:gd name="T118" fmla="*/ 805 w 805"/>
                <a:gd name="T119" fmla="*/ 1724 h 2913"/>
                <a:gd name="T120" fmla="*/ 629 w 805"/>
                <a:gd name="T121" fmla="*/ 818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5" h="2913">
                  <a:moveTo>
                    <a:pt x="629" y="818"/>
                  </a:moveTo>
                  <a:lnTo>
                    <a:pt x="516" y="0"/>
                  </a:lnTo>
                  <a:lnTo>
                    <a:pt x="0" y="693"/>
                  </a:lnTo>
                  <a:lnTo>
                    <a:pt x="0" y="693"/>
                  </a:lnTo>
                  <a:lnTo>
                    <a:pt x="9" y="720"/>
                  </a:lnTo>
                  <a:lnTo>
                    <a:pt x="20" y="750"/>
                  </a:lnTo>
                  <a:lnTo>
                    <a:pt x="31" y="790"/>
                  </a:lnTo>
                  <a:lnTo>
                    <a:pt x="43" y="835"/>
                  </a:lnTo>
                  <a:lnTo>
                    <a:pt x="49" y="859"/>
                  </a:lnTo>
                  <a:lnTo>
                    <a:pt x="53" y="883"/>
                  </a:lnTo>
                  <a:lnTo>
                    <a:pt x="57" y="908"/>
                  </a:lnTo>
                  <a:lnTo>
                    <a:pt x="60" y="933"/>
                  </a:lnTo>
                  <a:lnTo>
                    <a:pt x="63" y="958"/>
                  </a:lnTo>
                  <a:lnTo>
                    <a:pt x="63" y="982"/>
                  </a:lnTo>
                  <a:lnTo>
                    <a:pt x="63" y="982"/>
                  </a:lnTo>
                  <a:lnTo>
                    <a:pt x="63" y="1384"/>
                  </a:lnTo>
                  <a:lnTo>
                    <a:pt x="224" y="2168"/>
                  </a:lnTo>
                  <a:lnTo>
                    <a:pt x="224" y="2168"/>
                  </a:lnTo>
                  <a:lnTo>
                    <a:pt x="240" y="2056"/>
                  </a:lnTo>
                  <a:lnTo>
                    <a:pt x="257" y="1954"/>
                  </a:lnTo>
                  <a:lnTo>
                    <a:pt x="265" y="1907"/>
                  </a:lnTo>
                  <a:lnTo>
                    <a:pt x="274" y="1865"/>
                  </a:lnTo>
                  <a:lnTo>
                    <a:pt x="282" y="1830"/>
                  </a:lnTo>
                  <a:lnTo>
                    <a:pt x="289" y="1800"/>
                  </a:lnTo>
                  <a:lnTo>
                    <a:pt x="289" y="1800"/>
                  </a:lnTo>
                  <a:lnTo>
                    <a:pt x="300" y="1766"/>
                  </a:lnTo>
                  <a:lnTo>
                    <a:pt x="311" y="1733"/>
                  </a:lnTo>
                  <a:lnTo>
                    <a:pt x="324" y="1699"/>
                  </a:lnTo>
                  <a:lnTo>
                    <a:pt x="338" y="1666"/>
                  </a:lnTo>
                  <a:lnTo>
                    <a:pt x="352" y="1634"/>
                  </a:lnTo>
                  <a:lnTo>
                    <a:pt x="368" y="1603"/>
                  </a:lnTo>
                  <a:lnTo>
                    <a:pt x="396" y="1545"/>
                  </a:lnTo>
                  <a:lnTo>
                    <a:pt x="423" y="1495"/>
                  </a:lnTo>
                  <a:lnTo>
                    <a:pt x="445" y="1456"/>
                  </a:lnTo>
                  <a:lnTo>
                    <a:pt x="466" y="1422"/>
                  </a:lnTo>
                  <a:lnTo>
                    <a:pt x="466" y="1422"/>
                  </a:lnTo>
                  <a:lnTo>
                    <a:pt x="462" y="1455"/>
                  </a:lnTo>
                  <a:lnTo>
                    <a:pt x="455" y="1544"/>
                  </a:lnTo>
                  <a:lnTo>
                    <a:pt x="446" y="1676"/>
                  </a:lnTo>
                  <a:lnTo>
                    <a:pt x="442" y="1752"/>
                  </a:lnTo>
                  <a:lnTo>
                    <a:pt x="437" y="1834"/>
                  </a:lnTo>
                  <a:lnTo>
                    <a:pt x="434" y="1919"/>
                  </a:lnTo>
                  <a:lnTo>
                    <a:pt x="432" y="2006"/>
                  </a:lnTo>
                  <a:lnTo>
                    <a:pt x="432" y="2092"/>
                  </a:lnTo>
                  <a:lnTo>
                    <a:pt x="434" y="2176"/>
                  </a:lnTo>
                  <a:lnTo>
                    <a:pt x="435" y="2216"/>
                  </a:lnTo>
                  <a:lnTo>
                    <a:pt x="437" y="2256"/>
                  </a:lnTo>
                  <a:lnTo>
                    <a:pt x="441" y="2293"/>
                  </a:lnTo>
                  <a:lnTo>
                    <a:pt x="444" y="2331"/>
                  </a:lnTo>
                  <a:lnTo>
                    <a:pt x="448" y="2364"/>
                  </a:lnTo>
                  <a:lnTo>
                    <a:pt x="454" y="2397"/>
                  </a:lnTo>
                  <a:lnTo>
                    <a:pt x="459" y="2426"/>
                  </a:lnTo>
                  <a:lnTo>
                    <a:pt x="466" y="2454"/>
                  </a:lnTo>
                  <a:lnTo>
                    <a:pt x="466" y="2454"/>
                  </a:lnTo>
                  <a:lnTo>
                    <a:pt x="473" y="2485"/>
                  </a:lnTo>
                  <a:lnTo>
                    <a:pt x="482" y="2524"/>
                  </a:lnTo>
                  <a:lnTo>
                    <a:pt x="502" y="2628"/>
                  </a:lnTo>
                  <a:lnTo>
                    <a:pt x="524" y="2760"/>
                  </a:lnTo>
                  <a:lnTo>
                    <a:pt x="549" y="2913"/>
                  </a:lnTo>
                  <a:lnTo>
                    <a:pt x="805" y="1724"/>
                  </a:lnTo>
                  <a:lnTo>
                    <a:pt x="629" y="818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4AE97609-FA78-43B0-89A2-BB897A410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0839" y="2881292"/>
              <a:ext cx="435131" cy="1225238"/>
            </a:xfrm>
            <a:custGeom>
              <a:avLst/>
              <a:gdLst>
                <a:gd name="T0" fmla="*/ 557 w 1594"/>
                <a:gd name="T1" fmla="*/ 2265 h 4492"/>
                <a:gd name="T2" fmla="*/ 572 w 1594"/>
                <a:gd name="T3" fmla="*/ 2301 h 4492"/>
                <a:gd name="T4" fmla="*/ 583 w 1594"/>
                <a:gd name="T5" fmla="*/ 2341 h 4492"/>
                <a:gd name="T6" fmla="*/ 590 w 1594"/>
                <a:gd name="T7" fmla="*/ 2387 h 4492"/>
                <a:gd name="T8" fmla="*/ 592 w 1594"/>
                <a:gd name="T9" fmla="*/ 2436 h 4492"/>
                <a:gd name="T10" fmla="*/ 591 w 1594"/>
                <a:gd name="T11" fmla="*/ 2487 h 4492"/>
                <a:gd name="T12" fmla="*/ 582 w 1594"/>
                <a:gd name="T13" fmla="*/ 2598 h 4492"/>
                <a:gd name="T14" fmla="*/ 561 w 1594"/>
                <a:gd name="T15" fmla="*/ 2771 h 4492"/>
                <a:gd name="T16" fmla="*/ 549 w 1594"/>
                <a:gd name="T17" fmla="*/ 2885 h 4492"/>
                <a:gd name="T18" fmla="*/ 546 w 1594"/>
                <a:gd name="T19" fmla="*/ 2965 h 4492"/>
                <a:gd name="T20" fmla="*/ 547 w 1594"/>
                <a:gd name="T21" fmla="*/ 3015 h 4492"/>
                <a:gd name="T22" fmla="*/ 553 w 1594"/>
                <a:gd name="T23" fmla="*/ 3061 h 4492"/>
                <a:gd name="T24" fmla="*/ 557 w 1594"/>
                <a:gd name="T25" fmla="*/ 3083 h 4492"/>
                <a:gd name="T26" fmla="*/ 580 w 1594"/>
                <a:gd name="T27" fmla="*/ 3209 h 4492"/>
                <a:gd name="T28" fmla="*/ 612 w 1594"/>
                <a:gd name="T29" fmla="*/ 3399 h 4492"/>
                <a:gd name="T30" fmla="*/ 682 w 1594"/>
                <a:gd name="T31" fmla="*/ 3872 h 4492"/>
                <a:gd name="T32" fmla="*/ 771 w 1594"/>
                <a:gd name="T33" fmla="*/ 4492 h 4492"/>
                <a:gd name="T34" fmla="*/ 776 w 1594"/>
                <a:gd name="T35" fmla="*/ 4419 h 4492"/>
                <a:gd name="T36" fmla="*/ 812 w 1594"/>
                <a:gd name="T37" fmla="*/ 3946 h 4492"/>
                <a:gd name="T38" fmla="*/ 841 w 1594"/>
                <a:gd name="T39" fmla="*/ 3620 h 4492"/>
                <a:gd name="T40" fmla="*/ 876 w 1594"/>
                <a:gd name="T41" fmla="*/ 3281 h 4492"/>
                <a:gd name="T42" fmla="*/ 914 w 1594"/>
                <a:gd name="T43" fmla="*/ 2968 h 4492"/>
                <a:gd name="T44" fmla="*/ 934 w 1594"/>
                <a:gd name="T45" fmla="*/ 2833 h 4492"/>
                <a:gd name="T46" fmla="*/ 955 w 1594"/>
                <a:gd name="T47" fmla="*/ 2719 h 4492"/>
                <a:gd name="T48" fmla="*/ 976 w 1594"/>
                <a:gd name="T49" fmla="*/ 2629 h 4492"/>
                <a:gd name="T50" fmla="*/ 992 w 1594"/>
                <a:gd name="T51" fmla="*/ 2580 h 4492"/>
                <a:gd name="T52" fmla="*/ 997 w 1594"/>
                <a:gd name="T53" fmla="*/ 2568 h 4492"/>
                <a:gd name="T54" fmla="*/ 1045 w 1594"/>
                <a:gd name="T55" fmla="*/ 2474 h 4492"/>
                <a:gd name="T56" fmla="*/ 1099 w 1594"/>
                <a:gd name="T57" fmla="*/ 2376 h 4492"/>
                <a:gd name="T58" fmla="*/ 1158 w 1594"/>
                <a:gd name="T59" fmla="*/ 2279 h 4492"/>
                <a:gd name="T60" fmla="*/ 1268 w 1594"/>
                <a:gd name="T61" fmla="*/ 2108 h 4492"/>
                <a:gd name="T62" fmla="*/ 1350 w 1594"/>
                <a:gd name="T63" fmla="*/ 1988 h 4492"/>
                <a:gd name="T64" fmla="*/ 1594 w 1594"/>
                <a:gd name="T65" fmla="*/ 0 h 4492"/>
                <a:gd name="T66" fmla="*/ 54 w 1594"/>
                <a:gd name="T67" fmla="*/ 768 h 4492"/>
                <a:gd name="T68" fmla="*/ 118 w 1594"/>
                <a:gd name="T69" fmla="*/ 977 h 4492"/>
                <a:gd name="T70" fmla="*/ 267 w 1594"/>
                <a:gd name="T71" fmla="*/ 1450 h 4492"/>
                <a:gd name="T72" fmla="*/ 353 w 1594"/>
                <a:gd name="T73" fmla="*/ 1714 h 4492"/>
                <a:gd name="T74" fmla="*/ 435 w 1594"/>
                <a:gd name="T75" fmla="*/ 1957 h 4492"/>
                <a:gd name="T76" fmla="*/ 506 w 1594"/>
                <a:gd name="T77" fmla="*/ 2151 h 4492"/>
                <a:gd name="T78" fmla="*/ 534 w 1594"/>
                <a:gd name="T79" fmla="*/ 2219 h 4492"/>
                <a:gd name="T80" fmla="*/ 557 w 1594"/>
                <a:gd name="T81" fmla="*/ 2265 h 4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94" h="4492">
                  <a:moveTo>
                    <a:pt x="557" y="2265"/>
                  </a:moveTo>
                  <a:lnTo>
                    <a:pt x="557" y="2265"/>
                  </a:lnTo>
                  <a:lnTo>
                    <a:pt x="566" y="2282"/>
                  </a:lnTo>
                  <a:lnTo>
                    <a:pt x="572" y="2301"/>
                  </a:lnTo>
                  <a:lnTo>
                    <a:pt x="579" y="2320"/>
                  </a:lnTo>
                  <a:lnTo>
                    <a:pt x="583" y="2341"/>
                  </a:lnTo>
                  <a:lnTo>
                    <a:pt x="588" y="2364"/>
                  </a:lnTo>
                  <a:lnTo>
                    <a:pt x="590" y="2387"/>
                  </a:lnTo>
                  <a:lnTo>
                    <a:pt x="592" y="2411"/>
                  </a:lnTo>
                  <a:lnTo>
                    <a:pt x="592" y="2436"/>
                  </a:lnTo>
                  <a:lnTo>
                    <a:pt x="592" y="2461"/>
                  </a:lnTo>
                  <a:lnTo>
                    <a:pt x="591" y="2487"/>
                  </a:lnTo>
                  <a:lnTo>
                    <a:pt x="588" y="2542"/>
                  </a:lnTo>
                  <a:lnTo>
                    <a:pt x="582" y="2598"/>
                  </a:lnTo>
                  <a:lnTo>
                    <a:pt x="576" y="2655"/>
                  </a:lnTo>
                  <a:lnTo>
                    <a:pt x="561" y="2771"/>
                  </a:lnTo>
                  <a:lnTo>
                    <a:pt x="555" y="2828"/>
                  </a:lnTo>
                  <a:lnTo>
                    <a:pt x="549" y="2885"/>
                  </a:lnTo>
                  <a:lnTo>
                    <a:pt x="546" y="2939"/>
                  </a:lnTo>
                  <a:lnTo>
                    <a:pt x="546" y="2965"/>
                  </a:lnTo>
                  <a:lnTo>
                    <a:pt x="546" y="2990"/>
                  </a:lnTo>
                  <a:lnTo>
                    <a:pt x="547" y="3015"/>
                  </a:lnTo>
                  <a:lnTo>
                    <a:pt x="549" y="3038"/>
                  </a:lnTo>
                  <a:lnTo>
                    <a:pt x="553" y="3061"/>
                  </a:lnTo>
                  <a:lnTo>
                    <a:pt x="557" y="3083"/>
                  </a:lnTo>
                  <a:lnTo>
                    <a:pt x="557" y="3083"/>
                  </a:lnTo>
                  <a:lnTo>
                    <a:pt x="567" y="3136"/>
                  </a:lnTo>
                  <a:lnTo>
                    <a:pt x="580" y="3209"/>
                  </a:lnTo>
                  <a:lnTo>
                    <a:pt x="595" y="3297"/>
                  </a:lnTo>
                  <a:lnTo>
                    <a:pt x="612" y="3399"/>
                  </a:lnTo>
                  <a:lnTo>
                    <a:pt x="646" y="3628"/>
                  </a:lnTo>
                  <a:lnTo>
                    <a:pt x="682" y="3872"/>
                  </a:lnTo>
                  <a:lnTo>
                    <a:pt x="744" y="4304"/>
                  </a:lnTo>
                  <a:lnTo>
                    <a:pt x="771" y="4492"/>
                  </a:lnTo>
                  <a:lnTo>
                    <a:pt x="771" y="4492"/>
                  </a:lnTo>
                  <a:lnTo>
                    <a:pt x="776" y="4419"/>
                  </a:lnTo>
                  <a:lnTo>
                    <a:pt x="790" y="4225"/>
                  </a:lnTo>
                  <a:lnTo>
                    <a:pt x="812" y="3946"/>
                  </a:lnTo>
                  <a:lnTo>
                    <a:pt x="826" y="3786"/>
                  </a:lnTo>
                  <a:lnTo>
                    <a:pt x="841" y="3620"/>
                  </a:lnTo>
                  <a:lnTo>
                    <a:pt x="858" y="3450"/>
                  </a:lnTo>
                  <a:lnTo>
                    <a:pt x="876" y="3281"/>
                  </a:lnTo>
                  <a:lnTo>
                    <a:pt x="895" y="3120"/>
                  </a:lnTo>
                  <a:lnTo>
                    <a:pt x="914" y="2968"/>
                  </a:lnTo>
                  <a:lnTo>
                    <a:pt x="924" y="2899"/>
                  </a:lnTo>
                  <a:lnTo>
                    <a:pt x="934" y="2833"/>
                  </a:lnTo>
                  <a:lnTo>
                    <a:pt x="945" y="2774"/>
                  </a:lnTo>
                  <a:lnTo>
                    <a:pt x="955" y="2719"/>
                  </a:lnTo>
                  <a:lnTo>
                    <a:pt x="965" y="2670"/>
                  </a:lnTo>
                  <a:lnTo>
                    <a:pt x="976" y="2629"/>
                  </a:lnTo>
                  <a:lnTo>
                    <a:pt x="986" y="2594"/>
                  </a:lnTo>
                  <a:lnTo>
                    <a:pt x="992" y="2580"/>
                  </a:lnTo>
                  <a:lnTo>
                    <a:pt x="997" y="2568"/>
                  </a:lnTo>
                  <a:lnTo>
                    <a:pt x="997" y="2568"/>
                  </a:lnTo>
                  <a:lnTo>
                    <a:pt x="1020" y="2521"/>
                  </a:lnTo>
                  <a:lnTo>
                    <a:pt x="1045" y="2474"/>
                  </a:lnTo>
                  <a:lnTo>
                    <a:pt x="1072" y="2425"/>
                  </a:lnTo>
                  <a:lnTo>
                    <a:pt x="1099" y="2376"/>
                  </a:lnTo>
                  <a:lnTo>
                    <a:pt x="1129" y="2327"/>
                  </a:lnTo>
                  <a:lnTo>
                    <a:pt x="1158" y="2279"/>
                  </a:lnTo>
                  <a:lnTo>
                    <a:pt x="1216" y="2188"/>
                  </a:lnTo>
                  <a:lnTo>
                    <a:pt x="1268" y="2108"/>
                  </a:lnTo>
                  <a:lnTo>
                    <a:pt x="1311" y="2045"/>
                  </a:lnTo>
                  <a:lnTo>
                    <a:pt x="1350" y="1988"/>
                  </a:lnTo>
                  <a:lnTo>
                    <a:pt x="1350" y="944"/>
                  </a:lnTo>
                  <a:lnTo>
                    <a:pt x="1594" y="0"/>
                  </a:lnTo>
                  <a:lnTo>
                    <a:pt x="0" y="0"/>
                  </a:lnTo>
                  <a:lnTo>
                    <a:pt x="54" y="768"/>
                  </a:lnTo>
                  <a:lnTo>
                    <a:pt x="54" y="768"/>
                  </a:lnTo>
                  <a:lnTo>
                    <a:pt x="118" y="977"/>
                  </a:lnTo>
                  <a:lnTo>
                    <a:pt x="186" y="1195"/>
                  </a:lnTo>
                  <a:lnTo>
                    <a:pt x="267" y="1450"/>
                  </a:lnTo>
                  <a:lnTo>
                    <a:pt x="310" y="1583"/>
                  </a:lnTo>
                  <a:lnTo>
                    <a:pt x="353" y="1714"/>
                  </a:lnTo>
                  <a:lnTo>
                    <a:pt x="396" y="1840"/>
                  </a:lnTo>
                  <a:lnTo>
                    <a:pt x="435" y="1957"/>
                  </a:lnTo>
                  <a:lnTo>
                    <a:pt x="473" y="2061"/>
                  </a:lnTo>
                  <a:lnTo>
                    <a:pt x="506" y="2151"/>
                  </a:lnTo>
                  <a:lnTo>
                    <a:pt x="521" y="2188"/>
                  </a:lnTo>
                  <a:lnTo>
                    <a:pt x="534" y="2219"/>
                  </a:lnTo>
                  <a:lnTo>
                    <a:pt x="546" y="2245"/>
                  </a:lnTo>
                  <a:lnTo>
                    <a:pt x="557" y="2265"/>
                  </a:lnTo>
                  <a:lnTo>
                    <a:pt x="557" y="2265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C8934CA2-AEE3-4DF3-A70C-39411DF4A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8570" y="2936910"/>
              <a:ext cx="494021" cy="837546"/>
            </a:xfrm>
            <a:custGeom>
              <a:avLst/>
              <a:gdLst>
                <a:gd name="T0" fmla="*/ 867 w 1812"/>
                <a:gd name="T1" fmla="*/ 0 h 3071"/>
                <a:gd name="T2" fmla="*/ 0 w 1812"/>
                <a:gd name="T3" fmla="*/ 2278 h 3071"/>
                <a:gd name="T4" fmla="*/ 0 w 1812"/>
                <a:gd name="T5" fmla="*/ 3071 h 3071"/>
                <a:gd name="T6" fmla="*/ 1812 w 1812"/>
                <a:gd name="T7" fmla="*/ 0 h 3071"/>
                <a:gd name="T8" fmla="*/ 867 w 1812"/>
                <a:gd name="T9" fmla="*/ 0 h 30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2" h="3071">
                  <a:moveTo>
                    <a:pt x="867" y="0"/>
                  </a:moveTo>
                  <a:lnTo>
                    <a:pt x="0" y="2278"/>
                  </a:lnTo>
                  <a:lnTo>
                    <a:pt x="0" y="3071"/>
                  </a:lnTo>
                  <a:lnTo>
                    <a:pt x="1812" y="0"/>
                  </a:lnTo>
                  <a:lnTo>
                    <a:pt x="867" y="0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7EAD0281-E4E7-4FF3-BFC6-DDF11D1F5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8238" y="2881292"/>
              <a:ext cx="880077" cy="1406815"/>
            </a:xfrm>
            <a:custGeom>
              <a:avLst/>
              <a:gdLst>
                <a:gd name="T0" fmla="*/ 2240 w 3227"/>
                <a:gd name="T1" fmla="*/ 139 h 5160"/>
                <a:gd name="T2" fmla="*/ 2106 w 3227"/>
                <a:gd name="T3" fmla="*/ 338 h 5160"/>
                <a:gd name="T4" fmla="*/ 1884 w 3227"/>
                <a:gd name="T5" fmla="*/ 675 h 5160"/>
                <a:gd name="T6" fmla="*/ 1713 w 3227"/>
                <a:gd name="T7" fmla="*/ 941 h 5160"/>
                <a:gd name="T8" fmla="*/ 1543 w 3227"/>
                <a:gd name="T9" fmla="*/ 1210 h 5160"/>
                <a:gd name="T10" fmla="*/ 1394 w 3227"/>
                <a:gd name="T11" fmla="*/ 1458 h 5160"/>
                <a:gd name="T12" fmla="*/ 1332 w 3227"/>
                <a:gd name="T13" fmla="*/ 1567 h 5160"/>
                <a:gd name="T14" fmla="*/ 1282 w 3227"/>
                <a:gd name="T15" fmla="*/ 1661 h 5160"/>
                <a:gd name="T16" fmla="*/ 1246 w 3227"/>
                <a:gd name="T17" fmla="*/ 1737 h 5160"/>
                <a:gd name="T18" fmla="*/ 1231 w 3227"/>
                <a:gd name="T19" fmla="*/ 1775 h 5160"/>
                <a:gd name="T20" fmla="*/ 1192 w 3227"/>
                <a:gd name="T21" fmla="*/ 1883 h 5160"/>
                <a:gd name="T22" fmla="*/ 1114 w 3227"/>
                <a:gd name="T23" fmla="*/ 2111 h 5160"/>
                <a:gd name="T24" fmla="*/ 905 w 3227"/>
                <a:gd name="T25" fmla="*/ 2752 h 5160"/>
                <a:gd name="T26" fmla="*/ 736 w 3227"/>
                <a:gd name="T27" fmla="*/ 3264 h 5160"/>
                <a:gd name="T28" fmla="*/ 553 w 3227"/>
                <a:gd name="T29" fmla="*/ 3798 h 5160"/>
                <a:gd name="T30" fmla="*/ 460 w 3227"/>
                <a:gd name="T31" fmla="*/ 4063 h 5160"/>
                <a:gd name="T32" fmla="*/ 365 w 3227"/>
                <a:gd name="T33" fmla="*/ 4319 h 5160"/>
                <a:gd name="T34" fmla="*/ 270 w 3227"/>
                <a:gd name="T35" fmla="*/ 4561 h 5160"/>
                <a:gd name="T36" fmla="*/ 178 w 3227"/>
                <a:gd name="T37" fmla="*/ 4785 h 5160"/>
                <a:gd name="T38" fmla="*/ 87 w 3227"/>
                <a:gd name="T39" fmla="*/ 4985 h 5160"/>
                <a:gd name="T40" fmla="*/ 22 w 3227"/>
                <a:gd name="T41" fmla="*/ 5119 h 5160"/>
                <a:gd name="T42" fmla="*/ 0 w 3227"/>
                <a:gd name="T43" fmla="*/ 5160 h 5160"/>
                <a:gd name="T44" fmla="*/ 565 w 3227"/>
                <a:gd name="T45" fmla="*/ 4246 h 5160"/>
                <a:gd name="T46" fmla="*/ 1067 w 3227"/>
                <a:gd name="T47" fmla="*/ 3426 h 5160"/>
                <a:gd name="T48" fmla="*/ 1429 w 3227"/>
                <a:gd name="T49" fmla="*/ 2828 h 5160"/>
                <a:gd name="T50" fmla="*/ 1536 w 3227"/>
                <a:gd name="T51" fmla="*/ 2649 h 5160"/>
                <a:gd name="T52" fmla="*/ 1727 w 3227"/>
                <a:gd name="T53" fmla="*/ 2332 h 5160"/>
                <a:gd name="T54" fmla="*/ 1952 w 3227"/>
                <a:gd name="T55" fmla="*/ 1971 h 5160"/>
                <a:gd name="T56" fmla="*/ 2196 w 3227"/>
                <a:gd name="T57" fmla="*/ 1586 h 5160"/>
                <a:gd name="T58" fmla="*/ 2687 w 3227"/>
                <a:gd name="T59" fmla="*/ 826 h 5160"/>
                <a:gd name="T60" fmla="*/ 3091 w 3227"/>
                <a:gd name="T61" fmla="*/ 207 h 5160"/>
                <a:gd name="T62" fmla="*/ 2597 w 3227"/>
                <a:gd name="T63" fmla="*/ 0 h 5160"/>
                <a:gd name="T64" fmla="*/ 2533 w 3227"/>
                <a:gd name="T65" fmla="*/ 16 h 5160"/>
                <a:gd name="T66" fmla="*/ 2416 w 3227"/>
                <a:gd name="T67" fmla="*/ 49 h 5160"/>
                <a:gd name="T68" fmla="*/ 2343 w 3227"/>
                <a:gd name="T69" fmla="*/ 75 h 5160"/>
                <a:gd name="T70" fmla="*/ 2302 w 3227"/>
                <a:gd name="T71" fmla="*/ 93 h 5160"/>
                <a:gd name="T72" fmla="*/ 2270 w 3227"/>
                <a:gd name="T73" fmla="*/ 111 h 5160"/>
                <a:gd name="T74" fmla="*/ 2248 w 3227"/>
                <a:gd name="T75" fmla="*/ 129 h 5160"/>
                <a:gd name="T76" fmla="*/ 2240 w 3227"/>
                <a:gd name="T77" fmla="*/ 139 h 5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227" h="5160">
                  <a:moveTo>
                    <a:pt x="2240" y="139"/>
                  </a:moveTo>
                  <a:lnTo>
                    <a:pt x="2240" y="139"/>
                  </a:lnTo>
                  <a:lnTo>
                    <a:pt x="2203" y="192"/>
                  </a:lnTo>
                  <a:lnTo>
                    <a:pt x="2106" y="338"/>
                  </a:lnTo>
                  <a:lnTo>
                    <a:pt x="1966" y="552"/>
                  </a:lnTo>
                  <a:lnTo>
                    <a:pt x="1884" y="675"/>
                  </a:lnTo>
                  <a:lnTo>
                    <a:pt x="1799" y="806"/>
                  </a:lnTo>
                  <a:lnTo>
                    <a:pt x="1713" y="941"/>
                  </a:lnTo>
                  <a:lnTo>
                    <a:pt x="1627" y="1076"/>
                  </a:lnTo>
                  <a:lnTo>
                    <a:pt x="1543" y="1210"/>
                  </a:lnTo>
                  <a:lnTo>
                    <a:pt x="1465" y="1338"/>
                  </a:lnTo>
                  <a:lnTo>
                    <a:pt x="1394" y="1458"/>
                  </a:lnTo>
                  <a:lnTo>
                    <a:pt x="1361" y="1515"/>
                  </a:lnTo>
                  <a:lnTo>
                    <a:pt x="1332" y="1567"/>
                  </a:lnTo>
                  <a:lnTo>
                    <a:pt x="1306" y="1616"/>
                  </a:lnTo>
                  <a:lnTo>
                    <a:pt x="1282" y="1661"/>
                  </a:lnTo>
                  <a:lnTo>
                    <a:pt x="1262" y="1701"/>
                  </a:lnTo>
                  <a:lnTo>
                    <a:pt x="1246" y="1737"/>
                  </a:lnTo>
                  <a:lnTo>
                    <a:pt x="1246" y="1737"/>
                  </a:lnTo>
                  <a:lnTo>
                    <a:pt x="1231" y="1775"/>
                  </a:lnTo>
                  <a:lnTo>
                    <a:pt x="1212" y="1824"/>
                  </a:lnTo>
                  <a:lnTo>
                    <a:pt x="1192" y="1883"/>
                  </a:lnTo>
                  <a:lnTo>
                    <a:pt x="1168" y="1950"/>
                  </a:lnTo>
                  <a:lnTo>
                    <a:pt x="1114" y="2111"/>
                  </a:lnTo>
                  <a:lnTo>
                    <a:pt x="1051" y="2302"/>
                  </a:lnTo>
                  <a:lnTo>
                    <a:pt x="905" y="2752"/>
                  </a:lnTo>
                  <a:lnTo>
                    <a:pt x="822" y="3003"/>
                  </a:lnTo>
                  <a:lnTo>
                    <a:pt x="736" y="3264"/>
                  </a:lnTo>
                  <a:lnTo>
                    <a:pt x="646" y="3530"/>
                  </a:lnTo>
                  <a:lnTo>
                    <a:pt x="553" y="3798"/>
                  </a:lnTo>
                  <a:lnTo>
                    <a:pt x="507" y="3931"/>
                  </a:lnTo>
                  <a:lnTo>
                    <a:pt x="460" y="4063"/>
                  </a:lnTo>
                  <a:lnTo>
                    <a:pt x="412" y="4193"/>
                  </a:lnTo>
                  <a:lnTo>
                    <a:pt x="365" y="4319"/>
                  </a:lnTo>
                  <a:lnTo>
                    <a:pt x="317" y="4442"/>
                  </a:lnTo>
                  <a:lnTo>
                    <a:pt x="270" y="4561"/>
                  </a:lnTo>
                  <a:lnTo>
                    <a:pt x="224" y="4675"/>
                  </a:lnTo>
                  <a:lnTo>
                    <a:pt x="178" y="4785"/>
                  </a:lnTo>
                  <a:lnTo>
                    <a:pt x="132" y="4888"/>
                  </a:lnTo>
                  <a:lnTo>
                    <a:pt x="87" y="4985"/>
                  </a:lnTo>
                  <a:lnTo>
                    <a:pt x="44" y="5077"/>
                  </a:lnTo>
                  <a:lnTo>
                    <a:pt x="22" y="5119"/>
                  </a:lnTo>
                  <a:lnTo>
                    <a:pt x="0" y="5160"/>
                  </a:lnTo>
                  <a:lnTo>
                    <a:pt x="0" y="5160"/>
                  </a:lnTo>
                  <a:lnTo>
                    <a:pt x="164" y="4895"/>
                  </a:lnTo>
                  <a:lnTo>
                    <a:pt x="565" y="4246"/>
                  </a:lnTo>
                  <a:lnTo>
                    <a:pt x="812" y="3844"/>
                  </a:lnTo>
                  <a:lnTo>
                    <a:pt x="1067" y="3426"/>
                  </a:lnTo>
                  <a:lnTo>
                    <a:pt x="1315" y="3019"/>
                  </a:lnTo>
                  <a:lnTo>
                    <a:pt x="1429" y="2828"/>
                  </a:lnTo>
                  <a:lnTo>
                    <a:pt x="1536" y="2649"/>
                  </a:lnTo>
                  <a:lnTo>
                    <a:pt x="1536" y="2649"/>
                  </a:lnTo>
                  <a:lnTo>
                    <a:pt x="1626" y="2497"/>
                  </a:lnTo>
                  <a:lnTo>
                    <a:pt x="1727" y="2332"/>
                  </a:lnTo>
                  <a:lnTo>
                    <a:pt x="1836" y="2156"/>
                  </a:lnTo>
                  <a:lnTo>
                    <a:pt x="1952" y="1971"/>
                  </a:lnTo>
                  <a:lnTo>
                    <a:pt x="2073" y="1781"/>
                  </a:lnTo>
                  <a:lnTo>
                    <a:pt x="2196" y="1586"/>
                  </a:lnTo>
                  <a:lnTo>
                    <a:pt x="2445" y="1199"/>
                  </a:lnTo>
                  <a:lnTo>
                    <a:pt x="2687" y="826"/>
                  </a:lnTo>
                  <a:lnTo>
                    <a:pt x="2906" y="489"/>
                  </a:lnTo>
                  <a:lnTo>
                    <a:pt x="3091" y="207"/>
                  </a:lnTo>
                  <a:lnTo>
                    <a:pt x="3227" y="0"/>
                  </a:lnTo>
                  <a:lnTo>
                    <a:pt x="2597" y="0"/>
                  </a:lnTo>
                  <a:lnTo>
                    <a:pt x="2597" y="0"/>
                  </a:lnTo>
                  <a:lnTo>
                    <a:pt x="2533" y="16"/>
                  </a:lnTo>
                  <a:lnTo>
                    <a:pt x="2472" y="32"/>
                  </a:lnTo>
                  <a:lnTo>
                    <a:pt x="2416" y="49"/>
                  </a:lnTo>
                  <a:lnTo>
                    <a:pt x="2365" y="66"/>
                  </a:lnTo>
                  <a:lnTo>
                    <a:pt x="2343" y="75"/>
                  </a:lnTo>
                  <a:lnTo>
                    <a:pt x="2321" y="85"/>
                  </a:lnTo>
                  <a:lnTo>
                    <a:pt x="2302" y="93"/>
                  </a:lnTo>
                  <a:lnTo>
                    <a:pt x="2285" y="102"/>
                  </a:lnTo>
                  <a:lnTo>
                    <a:pt x="2270" y="111"/>
                  </a:lnTo>
                  <a:lnTo>
                    <a:pt x="2258" y="121"/>
                  </a:lnTo>
                  <a:lnTo>
                    <a:pt x="2248" y="129"/>
                  </a:lnTo>
                  <a:lnTo>
                    <a:pt x="2240" y="139"/>
                  </a:lnTo>
                  <a:lnTo>
                    <a:pt x="2240" y="139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39987F9A-889A-4659-966E-728377A15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7079" y="2881292"/>
              <a:ext cx="497293" cy="533281"/>
            </a:xfrm>
            <a:custGeom>
              <a:avLst/>
              <a:gdLst>
                <a:gd name="T0" fmla="*/ 1824 w 1824"/>
                <a:gd name="T1" fmla="*/ 0 h 1950"/>
                <a:gd name="T2" fmla="*/ 1144 w 1824"/>
                <a:gd name="T3" fmla="*/ 0 h 1950"/>
                <a:gd name="T4" fmla="*/ 0 w 1824"/>
                <a:gd name="T5" fmla="*/ 1950 h 1950"/>
                <a:gd name="T6" fmla="*/ 1824 w 1824"/>
                <a:gd name="T7" fmla="*/ 0 h 19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24" h="1950">
                  <a:moveTo>
                    <a:pt x="1824" y="0"/>
                  </a:moveTo>
                  <a:lnTo>
                    <a:pt x="1144" y="0"/>
                  </a:lnTo>
                  <a:lnTo>
                    <a:pt x="0" y="195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0B7119C0-43BD-443D-A8F9-3E5DE6CB0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2591" y="4356812"/>
              <a:ext cx="482571" cy="680506"/>
            </a:xfrm>
            <a:custGeom>
              <a:avLst/>
              <a:gdLst>
                <a:gd name="T0" fmla="*/ 0 w 1774"/>
                <a:gd name="T1" fmla="*/ 0 h 2492"/>
                <a:gd name="T2" fmla="*/ 0 w 1774"/>
                <a:gd name="T3" fmla="*/ 37 h 2492"/>
                <a:gd name="T4" fmla="*/ 75 w 1774"/>
                <a:gd name="T5" fmla="*/ 428 h 2492"/>
                <a:gd name="T6" fmla="*/ 466 w 1774"/>
                <a:gd name="T7" fmla="*/ 541 h 2492"/>
                <a:gd name="T8" fmla="*/ 1774 w 1774"/>
                <a:gd name="T9" fmla="*/ 2492 h 2492"/>
                <a:gd name="T10" fmla="*/ 743 w 1774"/>
                <a:gd name="T11" fmla="*/ 37 h 2492"/>
                <a:gd name="T12" fmla="*/ 0 w 1774"/>
                <a:gd name="T13" fmla="*/ 0 h 2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74" h="2492">
                  <a:moveTo>
                    <a:pt x="0" y="0"/>
                  </a:moveTo>
                  <a:lnTo>
                    <a:pt x="0" y="37"/>
                  </a:lnTo>
                  <a:lnTo>
                    <a:pt x="75" y="428"/>
                  </a:lnTo>
                  <a:lnTo>
                    <a:pt x="466" y="541"/>
                  </a:lnTo>
                  <a:lnTo>
                    <a:pt x="1774" y="2492"/>
                  </a:lnTo>
                  <a:lnTo>
                    <a:pt x="743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8FC5"/>
            </a:solidFill>
            <a:ln w="9525">
              <a:solidFill>
                <a:srgbClr val="4E8FC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98324D0E-C7BD-4E68-A6E7-619F3F7E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942" y="4468049"/>
              <a:ext cx="397508" cy="1614566"/>
            </a:xfrm>
            <a:custGeom>
              <a:avLst/>
              <a:gdLst>
                <a:gd name="T0" fmla="*/ 0 w 1459"/>
                <a:gd name="T1" fmla="*/ 0 h 5927"/>
                <a:gd name="T2" fmla="*/ 868 w 1459"/>
                <a:gd name="T3" fmla="*/ 2454 h 5927"/>
                <a:gd name="T4" fmla="*/ 138 w 1459"/>
                <a:gd name="T5" fmla="*/ 3623 h 5927"/>
                <a:gd name="T6" fmla="*/ 742 w 1459"/>
                <a:gd name="T7" fmla="*/ 5927 h 5927"/>
                <a:gd name="T8" fmla="*/ 742 w 1459"/>
                <a:gd name="T9" fmla="*/ 4756 h 5927"/>
                <a:gd name="T10" fmla="*/ 1459 w 1459"/>
                <a:gd name="T11" fmla="*/ 2780 h 5927"/>
                <a:gd name="T12" fmla="*/ 1346 w 1459"/>
                <a:gd name="T13" fmla="*/ 1459 h 5927"/>
                <a:gd name="T14" fmla="*/ 0 w 1459"/>
                <a:gd name="T15" fmla="*/ 0 h 59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9" h="5927">
                  <a:moveTo>
                    <a:pt x="0" y="0"/>
                  </a:moveTo>
                  <a:lnTo>
                    <a:pt x="868" y="2454"/>
                  </a:lnTo>
                  <a:lnTo>
                    <a:pt x="138" y="3623"/>
                  </a:lnTo>
                  <a:lnTo>
                    <a:pt x="742" y="5927"/>
                  </a:lnTo>
                  <a:lnTo>
                    <a:pt x="742" y="4756"/>
                  </a:lnTo>
                  <a:lnTo>
                    <a:pt x="1459" y="2780"/>
                  </a:lnTo>
                  <a:lnTo>
                    <a:pt x="1346" y="14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8FC5"/>
            </a:solidFill>
            <a:ln w="28575">
              <a:solidFill>
                <a:srgbClr val="4E8FC5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DC9D938C-B405-4569-A0F8-67775D93F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7460" y="4078721"/>
              <a:ext cx="356611" cy="999494"/>
            </a:xfrm>
            <a:custGeom>
              <a:avLst/>
              <a:gdLst>
                <a:gd name="T0" fmla="*/ 0 w 1308"/>
                <a:gd name="T1" fmla="*/ 0 h 3664"/>
                <a:gd name="T2" fmla="*/ 1205 w 1308"/>
                <a:gd name="T3" fmla="*/ 3664 h 3664"/>
                <a:gd name="T4" fmla="*/ 1208 w 1308"/>
                <a:gd name="T5" fmla="*/ 3661 h 3664"/>
                <a:gd name="T6" fmla="*/ 881 w 1308"/>
                <a:gd name="T7" fmla="*/ 1497 h 3664"/>
                <a:gd name="T8" fmla="*/ 1208 w 1308"/>
                <a:gd name="T9" fmla="*/ 2605 h 3664"/>
                <a:gd name="T10" fmla="*/ 1308 w 1308"/>
                <a:gd name="T11" fmla="*/ 2367 h 3664"/>
                <a:gd name="T12" fmla="*/ 1146 w 1308"/>
                <a:gd name="T13" fmla="*/ 1094 h 3664"/>
                <a:gd name="T14" fmla="*/ 0 w 1308"/>
                <a:gd name="T15" fmla="*/ 0 h 36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8" h="3664">
                  <a:moveTo>
                    <a:pt x="0" y="0"/>
                  </a:moveTo>
                  <a:lnTo>
                    <a:pt x="1205" y="3664"/>
                  </a:lnTo>
                  <a:lnTo>
                    <a:pt x="1208" y="3661"/>
                  </a:lnTo>
                  <a:lnTo>
                    <a:pt x="881" y="1497"/>
                  </a:lnTo>
                  <a:lnTo>
                    <a:pt x="1208" y="2605"/>
                  </a:lnTo>
                  <a:lnTo>
                    <a:pt x="1308" y="2367"/>
                  </a:lnTo>
                  <a:lnTo>
                    <a:pt x="1146" y="10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E8F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Ellipse 45">
            <a:extLst>
              <a:ext uri="{FF2B5EF4-FFF2-40B4-BE49-F238E27FC236}">
                <a16:creationId xmlns:a16="http://schemas.microsoft.com/office/drawing/2014/main" id="{331F9CE0-A36C-4914-A659-88F3D03383F9}"/>
              </a:ext>
            </a:extLst>
          </p:cNvPr>
          <p:cNvSpPr/>
          <p:nvPr/>
        </p:nvSpPr>
        <p:spPr>
          <a:xfrm>
            <a:off x="5404196" y="1928451"/>
            <a:ext cx="46013" cy="457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49">
            <a:extLst>
              <a:ext uri="{FF2B5EF4-FFF2-40B4-BE49-F238E27FC236}">
                <a16:creationId xmlns:a16="http://schemas.microsoft.com/office/drawing/2014/main" id="{627F17C9-2E0E-4B0B-AFD0-5ED4B1D50445}"/>
              </a:ext>
            </a:extLst>
          </p:cNvPr>
          <p:cNvCxnSpPr>
            <a:cxnSpLocks/>
          </p:cNvCxnSpPr>
          <p:nvPr/>
        </p:nvCxnSpPr>
        <p:spPr>
          <a:xfrm>
            <a:off x="3219762" y="6278176"/>
            <a:ext cx="4281769" cy="0"/>
          </a:xfrm>
          <a:prstGeom prst="line">
            <a:avLst/>
          </a:prstGeom>
          <a:ln w="1270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llipse 46">
            <a:extLst>
              <a:ext uri="{FF2B5EF4-FFF2-40B4-BE49-F238E27FC236}">
                <a16:creationId xmlns:a16="http://schemas.microsoft.com/office/drawing/2014/main" id="{89DF90E9-02E2-4B27-9972-E43744366601}"/>
              </a:ext>
            </a:extLst>
          </p:cNvPr>
          <p:cNvSpPr/>
          <p:nvPr/>
        </p:nvSpPr>
        <p:spPr>
          <a:xfrm>
            <a:off x="6990314" y="1928451"/>
            <a:ext cx="46013" cy="457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61">
            <a:extLst>
              <a:ext uri="{FF2B5EF4-FFF2-40B4-BE49-F238E27FC236}">
                <a16:creationId xmlns:a16="http://schemas.microsoft.com/office/drawing/2014/main" id="{9B0716E9-2FE9-40E2-A969-10A659B27E8C}"/>
              </a:ext>
            </a:extLst>
          </p:cNvPr>
          <p:cNvSpPr/>
          <p:nvPr/>
        </p:nvSpPr>
        <p:spPr>
          <a:xfrm>
            <a:off x="6990314" y="3394562"/>
            <a:ext cx="46013" cy="457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63">
            <a:extLst>
              <a:ext uri="{FF2B5EF4-FFF2-40B4-BE49-F238E27FC236}">
                <a16:creationId xmlns:a16="http://schemas.microsoft.com/office/drawing/2014/main" id="{A9FD8077-B037-4DA9-A5FE-AB474A508297}"/>
              </a:ext>
            </a:extLst>
          </p:cNvPr>
          <p:cNvCxnSpPr>
            <a:cxnSpLocks/>
          </p:cNvCxnSpPr>
          <p:nvPr/>
        </p:nvCxnSpPr>
        <p:spPr>
          <a:xfrm flipH="1">
            <a:off x="7473647" y="2084439"/>
            <a:ext cx="7463" cy="584607"/>
          </a:xfrm>
          <a:prstGeom prst="line">
            <a:avLst/>
          </a:prstGeom>
          <a:ln w="57150">
            <a:solidFill>
              <a:srgbClr val="084A87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65">
            <a:extLst>
              <a:ext uri="{FF2B5EF4-FFF2-40B4-BE49-F238E27FC236}">
                <a16:creationId xmlns:a16="http://schemas.microsoft.com/office/drawing/2014/main" id="{7FCF7983-865B-4F74-A5CD-1345A63C850A}"/>
              </a:ext>
            </a:extLst>
          </p:cNvPr>
          <p:cNvCxnSpPr>
            <a:cxnSpLocks/>
          </p:cNvCxnSpPr>
          <p:nvPr/>
        </p:nvCxnSpPr>
        <p:spPr>
          <a:xfrm flipV="1">
            <a:off x="7481110" y="3523407"/>
            <a:ext cx="1" cy="2729909"/>
          </a:xfrm>
          <a:prstGeom prst="line">
            <a:avLst/>
          </a:prstGeom>
          <a:ln w="57150">
            <a:solidFill>
              <a:srgbClr val="00206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5FB2F8F4-9335-400C-A205-295CAE6C0930}"/>
              </a:ext>
            </a:extLst>
          </p:cNvPr>
          <p:cNvSpPr txBox="1"/>
          <p:nvPr/>
        </p:nvSpPr>
        <p:spPr>
          <a:xfrm>
            <a:off x="2978357" y="2133343"/>
            <a:ext cx="339908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rgbClr val="084A87"/>
                </a:solidFill>
              </a:rPr>
              <a:t>Cryptocurrency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E2270C-0F12-49C7-8EB4-AE8154A60A62}"/>
              </a:ext>
            </a:extLst>
          </p:cNvPr>
          <p:cNvSpPr txBox="1"/>
          <p:nvPr/>
        </p:nvSpPr>
        <p:spPr>
          <a:xfrm>
            <a:off x="2831474" y="4277475"/>
            <a:ext cx="208134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002060"/>
                </a:solidFill>
              </a:rPr>
              <a:t>Distributed Ledger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B2F8F4-9335-400C-A205-295CAE6C0930}"/>
              </a:ext>
            </a:extLst>
          </p:cNvPr>
          <p:cNvSpPr txBox="1"/>
          <p:nvPr/>
        </p:nvSpPr>
        <p:spPr>
          <a:xfrm>
            <a:off x="2616293" y="2976795"/>
            <a:ext cx="2687435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>
                <a:solidFill>
                  <a:schemeClr val="tx2"/>
                </a:solidFill>
              </a:rPr>
              <a:t>Blockchain</a:t>
            </a:r>
          </a:p>
        </p:txBody>
      </p:sp>
      <p:cxnSp>
        <p:nvCxnSpPr>
          <p:cNvPr id="38" name="Connecteur droit 63">
            <a:extLst>
              <a:ext uri="{FF2B5EF4-FFF2-40B4-BE49-F238E27FC236}">
                <a16:creationId xmlns:a16="http://schemas.microsoft.com/office/drawing/2014/main" id="{A9FD8077-B037-4DA9-A5FE-AB474A508297}"/>
              </a:ext>
            </a:extLst>
          </p:cNvPr>
          <p:cNvCxnSpPr>
            <a:cxnSpLocks/>
          </p:cNvCxnSpPr>
          <p:nvPr/>
        </p:nvCxnSpPr>
        <p:spPr>
          <a:xfrm>
            <a:off x="7471582" y="2669046"/>
            <a:ext cx="1" cy="843512"/>
          </a:xfrm>
          <a:prstGeom prst="line">
            <a:avLst/>
          </a:prstGeom>
          <a:ln w="57150">
            <a:solidFill>
              <a:schemeClr val="tx2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BF125FE8-20CA-4623-8416-2E8D6543CA7A}"/>
              </a:ext>
            </a:extLst>
          </p:cNvPr>
          <p:cNvSpPr txBox="1"/>
          <p:nvPr/>
        </p:nvSpPr>
        <p:spPr>
          <a:xfrm>
            <a:off x="7639867" y="2263118"/>
            <a:ext cx="444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84A87"/>
                </a:solidFill>
              </a:rPr>
              <a:t>Exchange of digital currencies using cryptography 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 smtClean="0">
                <a:solidFill>
                  <a:srgbClr val="084A87"/>
                </a:solidFill>
              </a:rPr>
              <a:t>Crypto </a:t>
            </a:r>
            <a:r>
              <a:rPr lang="en-US" sz="1400" dirty="0">
                <a:solidFill>
                  <a:srgbClr val="084A87"/>
                </a:solidFill>
              </a:rPr>
              <a:t>currency = Bitcoin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84A87"/>
                </a:solidFill>
              </a:rPr>
              <a:t>Fully decentralized 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84A87"/>
                </a:solidFill>
              </a:rPr>
              <a:t>Anonymous participation, Transparent activity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B838CF-610D-4C0A-8E39-1969B8281016}"/>
              </a:ext>
            </a:extLst>
          </p:cNvPr>
          <p:cNvSpPr txBox="1"/>
          <p:nvPr/>
        </p:nvSpPr>
        <p:spPr>
          <a:xfrm>
            <a:off x="7643599" y="4086551"/>
            <a:ext cx="4428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Distributed and Sustainable (Finality)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Secure and Un-editable (Immutability)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Transparent and Auditable (Provenance)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Consensus-Based and Transactional (Consensus)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Flexible and Orchestrated </a:t>
            </a:r>
            <a:br>
              <a:rPr lang="en-US" sz="1400" dirty="0">
                <a:solidFill>
                  <a:srgbClr val="002060"/>
                </a:solidFill>
              </a:rPr>
            </a:br>
            <a:r>
              <a:rPr lang="en-US" sz="1400" dirty="0">
                <a:solidFill>
                  <a:srgbClr val="002060"/>
                </a:solidFill>
              </a:rPr>
              <a:t>(Smart Contract)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distributed ledgers do not require such a chain</a:t>
            </a:r>
          </a:p>
          <a:p>
            <a:pPr marL="285744" indent="-285744">
              <a:buFont typeface="Arial" charset="0"/>
              <a:buChar char="•"/>
            </a:pPr>
            <a:r>
              <a:rPr lang="en-US" sz="1400" dirty="0">
                <a:solidFill>
                  <a:srgbClr val="002060"/>
                </a:solidFill>
              </a:rPr>
              <a:t>distributed ledgers do not need proof of work and offer better scaling options.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125FE8-20CA-4623-8416-2E8D6543CA7A}"/>
              </a:ext>
            </a:extLst>
          </p:cNvPr>
          <p:cNvSpPr txBox="1"/>
          <p:nvPr/>
        </p:nvSpPr>
        <p:spPr>
          <a:xfrm>
            <a:off x="7639867" y="3121692"/>
            <a:ext cx="4448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Implementation of DLT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Exchange of data/currency/assets..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Chain of blocks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2"/>
                </a:solidFill>
              </a:rPr>
              <a:t>Consensus-Based and Transactional (Consensus)</a:t>
            </a:r>
          </a:p>
        </p:txBody>
      </p:sp>
    </p:spTree>
    <p:extLst>
      <p:ext uri="{BB962C8B-B14F-4D97-AF65-F5344CB8AC3E}">
        <p14:creationId xmlns:p14="http://schemas.microsoft.com/office/powerpoint/2010/main" val="310729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45063" y="2967335"/>
            <a:ext cx="4079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</a:rPr>
              <a:t>Aber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798" y="3317193"/>
            <a:ext cx="10515600" cy="385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7D5919"/>
                </a:solidFill>
              </a:rPr>
              <a:t>Aber</a:t>
            </a:r>
            <a:endParaRPr lang="en-US" sz="6600" b="1" dirty="0">
              <a:solidFill>
                <a:srgbClr val="7D5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13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28"/>
            <a:ext cx="12192000" cy="686409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31091" y="4856211"/>
            <a:ext cx="3975355" cy="558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08526" y="6452786"/>
            <a:ext cx="5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74876" y="953790"/>
            <a:ext cx="7444411" cy="507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</a:rPr>
              <a:t>About Aber</a:t>
            </a:r>
            <a:endParaRPr lang="en-US" sz="3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B861194E-FFDF-46F6-A21E-5A7244B8A692}"/>
              </a:ext>
            </a:extLst>
          </p:cNvPr>
          <p:cNvSpPr/>
          <p:nvPr/>
        </p:nvSpPr>
        <p:spPr>
          <a:xfrm rot="10800000">
            <a:off x="2971095" y="1082679"/>
            <a:ext cx="594143" cy="390819"/>
          </a:xfrm>
          <a:custGeom>
            <a:avLst/>
            <a:gdLst/>
            <a:ahLst/>
            <a:cxnLst/>
            <a:rect l="l" t="t" r="r" b="b"/>
            <a:pathLst>
              <a:path w="212113" h="166836">
                <a:moveTo>
                  <a:pt x="197021" y="0"/>
                </a:moveTo>
                <a:lnTo>
                  <a:pt x="212113" y="31831"/>
                </a:lnTo>
                <a:cubicBezTo>
                  <a:pt x="196746" y="36953"/>
                  <a:pt x="185725" y="44087"/>
                  <a:pt x="179047" y="53234"/>
                </a:cubicBezTo>
                <a:cubicBezTo>
                  <a:pt x="172370" y="62381"/>
                  <a:pt x="168849" y="74546"/>
                  <a:pt x="168483" y="89729"/>
                </a:cubicBezTo>
                <a:lnTo>
                  <a:pt x="205801" y="89729"/>
                </a:lnTo>
                <a:lnTo>
                  <a:pt x="205801" y="166836"/>
                </a:lnTo>
                <a:lnTo>
                  <a:pt x="128695" y="166836"/>
                </a:lnTo>
                <a:lnTo>
                  <a:pt x="128695" y="111682"/>
                </a:lnTo>
                <a:cubicBezTo>
                  <a:pt x="128695" y="89181"/>
                  <a:pt x="130661" y="71527"/>
                  <a:pt x="134594" y="58722"/>
                </a:cubicBezTo>
                <a:cubicBezTo>
                  <a:pt x="138527" y="45917"/>
                  <a:pt x="145845" y="34392"/>
                  <a:pt x="156546" y="24147"/>
                </a:cubicBezTo>
                <a:cubicBezTo>
                  <a:pt x="167248" y="13903"/>
                  <a:pt x="180739" y="5854"/>
                  <a:pt x="197021" y="0"/>
                </a:cubicBezTo>
                <a:close/>
                <a:moveTo>
                  <a:pt x="68326" y="0"/>
                </a:moveTo>
                <a:lnTo>
                  <a:pt x="83418" y="31831"/>
                </a:lnTo>
                <a:cubicBezTo>
                  <a:pt x="68052" y="36953"/>
                  <a:pt x="57030" y="44087"/>
                  <a:pt x="50353" y="53234"/>
                </a:cubicBezTo>
                <a:cubicBezTo>
                  <a:pt x="43676" y="62381"/>
                  <a:pt x="40154" y="74546"/>
                  <a:pt x="39788" y="89729"/>
                </a:cubicBezTo>
                <a:lnTo>
                  <a:pt x="77107" y="89729"/>
                </a:lnTo>
                <a:lnTo>
                  <a:pt x="77107" y="166836"/>
                </a:lnTo>
                <a:lnTo>
                  <a:pt x="0" y="166836"/>
                </a:lnTo>
                <a:lnTo>
                  <a:pt x="0" y="111682"/>
                </a:lnTo>
                <a:cubicBezTo>
                  <a:pt x="0" y="89363"/>
                  <a:pt x="1967" y="71756"/>
                  <a:pt x="5900" y="58859"/>
                </a:cubicBezTo>
                <a:cubicBezTo>
                  <a:pt x="9833" y="45962"/>
                  <a:pt x="17104" y="34392"/>
                  <a:pt x="27715" y="24147"/>
                </a:cubicBezTo>
                <a:cubicBezTo>
                  <a:pt x="38325" y="13903"/>
                  <a:pt x="51862" y="5854"/>
                  <a:pt x="68326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2077" y="1876027"/>
            <a:ext cx="5986246" cy="1631216"/>
          </a:xfrm>
          <a:prstGeom prst="rect">
            <a:avLst/>
          </a:prstGeom>
          <a:noFill/>
          <a:ln w="9525">
            <a:solidFill>
              <a:srgbClr val="B89207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Project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Aber is a proof-of-concept project which aims to explore the dimensions of distributed ledger technology in domestic and cross-border operations using unified digital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currency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among a limited number of banks from the UAE and Saudi Arabia.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72115" y="4343400"/>
            <a:ext cx="5986247" cy="1785104"/>
          </a:xfrm>
          <a:prstGeom prst="rect">
            <a:avLst/>
          </a:prstGeom>
          <a:solidFill>
            <a:schemeClr val="accent1">
              <a:lumMod val="60000"/>
              <a:lumOff val="40000"/>
              <a:alpha val="36000"/>
            </a:schemeClr>
          </a:solidFill>
          <a:ln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 rtl="1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Aber name was derived from the verb 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(</a:t>
            </a:r>
            <a:r>
              <a:rPr lang="ar-SA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عبر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 ),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Sakkal Majalla" panose="02000000000000000000" pitchFamily="2" charset="-78"/>
              </a:rPr>
              <a:t> which represent the passing through boarders. </a:t>
            </a:r>
          </a:p>
          <a:p>
            <a:pPr algn="l" rtl="1"/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400" y="1030550"/>
            <a:ext cx="4800600" cy="537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49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77847" y="3241372"/>
            <a:ext cx="10515600" cy="385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 smtClean="0">
                <a:solidFill>
                  <a:srgbClr val="7D5919"/>
                </a:solidFill>
              </a:rPr>
              <a:t>Similar Projects</a:t>
            </a:r>
            <a:endParaRPr lang="en-US" sz="6600" b="1" dirty="0">
              <a:solidFill>
                <a:srgbClr val="7D5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9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793"/>
            <a:ext cx="12192000" cy="6864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08526" y="6452786"/>
            <a:ext cx="5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5311" y="1857772"/>
            <a:ext cx="9744345" cy="3271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just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4876" y="953790"/>
            <a:ext cx="7444411" cy="507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 smtClean="0">
                <a:solidFill>
                  <a:schemeClr val="accent5">
                    <a:lumMod val="50000"/>
                  </a:schemeClr>
                </a:solidFill>
              </a:rPr>
              <a:t>Similar Projects</a:t>
            </a:r>
            <a:endParaRPr lang="en-US" sz="3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7300113" y="5059180"/>
            <a:ext cx="3340121" cy="1021684"/>
            <a:chOff x="7324062" y="5161458"/>
            <a:chExt cx="3340121" cy="1021684"/>
          </a:xfrm>
        </p:grpSpPr>
        <p:grpSp>
          <p:nvGrpSpPr>
            <p:cNvPr id="62" name="Group 61"/>
            <p:cNvGrpSpPr/>
            <p:nvPr/>
          </p:nvGrpSpPr>
          <p:grpSpPr>
            <a:xfrm>
              <a:off x="7324062" y="5161458"/>
              <a:ext cx="3340121" cy="1021684"/>
              <a:chOff x="4886799" y="1304544"/>
              <a:chExt cx="3042840" cy="1150903"/>
            </a:xfrm>
          </p:grpSpPr>
          <p:sp>
            <p:nvSpPr>
              <p:cNvPr id="64" name="Прямоугольник: скругленные углы 75">
                <a:extLst>
                  <a:ext uri="{FF2B5EF4-FFF2-40B4-BE49-F238E27FC236}">
                    <a16:creationId xmlns:a16="http://schemas.microsoft.com/office/drawing/2014/main" id="{BE93E049-23B6-4919-BF2C-2785E3B89530}"/>
                  </a:ext>
                </a:extLst>
              </p:cNvPr>
              <p:cNvSpPr/>
              <p:nvPr/>
            </p:nvSpPr>
            <p:spPr>
              <a:xfrm>
                <a:off x="4886799" y="1304544"/>
                <a:ext cx="3042840" cy="1150903"/>
              </a:xfrm>
              <a:prstGeom prst="roundRect">
                <a:avLst>
                  <a:gd name="adj" fmla="val 20446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609600" dist="38100" dir="5400000" sx="94000" sy="94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600" dirty="0" err="1">
                  <a:solidFill>
                    <a:schemeClr val="tx1"/>
                  </a:solidFill>
                  <a:cs typeface="Sakkal Majalla" panose="02000000000000000000" pitchFamily="2" charset="-78"/>
                </a:endParaRPr>
              </a:p>
            </p:txBody>
          </p:sp>
          <p:sp>
            <p:nvSpPr>
              <p:cNvPr id="65" name="Прямоугольник: скругленные верхние углы 78">
                <a:extLst>
                  <a:ext uri="{FF2B5EF4-FFF2-40B4-BE49-F238E27FC236}">
                    <a16:creationId xmlns:a16="http://schemas.microsoft.com/office/drawing/2014/main" id="{26DA4E9D-D8DF-4438-8DF4-814D65100F79}"/>
                  </a:ext>
                </a:extLst>
              </p:cNvPr>
              <p:cNvSpPr/>
              <p:nvPr/>
            </p:nvSpPr>
            <p:spPr>
              <a:xfrm rot="10800000">
                <a:off x="7123000" y="1304544"/>
                <a:ext cx="133802" cy="193748"/>
              </a:xfrm>
              <a:prstGeom prst="round2SameRect">
                <a:avLst>
                  <a:gd name="adj1" fmla="val 39470"/>
                  <a:gd name="adj2" fmla="val 0"/>
                </a:avLst>
              </a:prstGeom>
              <a:solidFill>
                <a:srgbClr val="DCC68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9B2FDB51-7FED-4A47-81A2-A57EE3F6AC03}"/>
                  </a:ext>
                </a:extLst>
              </p:cNvPr>
              <p:cNvSpPr txBox="1"/>
              <p:nvPr/>
            </p:nvSpPr>
            <p:spPr>
              <a:xfrm flipH="1">
                <a:off x="5388561" y="1617845"/>
                <a:ext cx="1631433" cy="416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en-US" b="1" dirty="0" smtClean="0"/>
                  <a:t>Joint CBDC</a:t>
                </a:r>
                <a:endParaRPr lang="en-US" b="1" dirty="0"/>
              </a:p>
            </p:txBody>
          </p:sp>
        </p:grpSp>
        <p:sp>
          <p:nvSpPr>
            <p:cNvPr id="63" name="Rounded Rectangle 51">
              <a:extLst>
                <a:ext uri="{FF2B5EF4-FFF2-40B4-BE49-F238E27FC236}">
                  <a16:creationId xmlns:a16="http://schemas.microsoft.com/office/drawing/2014/main" id="{B83253D3-E181-4488-9CD9-39D21527F719}"/>
                </a:ext>
              </a:extLst>
            </p:cNvPr>
            <p:cNvSpPr/>
            <p:nvPr/>
          </p:nvSpPr>
          <p:spPr>
            <a:xfrm rot="16200000" flipH="1">
              <a:off x="9932176" y="5337419"/>
              <a:ext cx="541566" cy="51002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4824356" y="4512507"/>
            <a:ext cx="278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What makes Aber Different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1732408" y="5059180"/>
            <a:ext cx="3340121" cy="1021684"/>
            <a:chOff x="7324062" y="5161458"/>
            <a:chExt cx="3340121" cy="1021684"/>
          </a:xfrm>
        </p:grpSpPr>
        <p:grpSp>
          <p:nvGrpSpPr>
            <p:cNvPr id="69" name="Group 68"/>
            <p:cNvGrpSpPr/>
            <p:nvPr/>
          </p:nvGrpSpPr>
          <p:grpSpPr>
            <a:xfrm>
              <a:off x="7324062" y="5161458"/>
              <a:ext cx="3340121" cy="1021684"/>
              <a:chOff x="4886799" y="1304544"/>
              <a:chExt cx="3042840" cy="1150903"/>
            </a:xfrm>
          </p:grpSpPr>
          <p:sp>
            <p:nvSpPr>
              <p:cNvPr id="71" name="Прямоугольник: скругленные углы 75">
                <a:extLst>
                  <a:ext uri="{FF2B5EF4-FFF2-40B4-BE49-F238E27FC236}">
                    <a16:creationId xmlns:a16="http://schemas.microsoft.com/office/drawing/2014/main" id="{BE93E049-23B6-4919-BF2C-2785E3B89530}"/>
                  </a:ext>
                </a:extLst>
              </p:cNvPr>
              <p:cNvSpPr/>
              <p:nvPr/>
            </p:nvSpPr>
            <p:spPr>
              <a:xfrm>
                <a:off x="4886799" y="1304544"/>
                <a:ext cx="3042840" cy="1150903"/>
              </a:xfrm>
              <a:prstGeom prst="roundRect">
                <a:avLst>
                  <a:gd name="adj" fmla="val 20446"/>
                </a:avLst>
              </a:prstGeom>
              <a:solidFill>
                <a:schemeClr val="bg1"/>
              </a:solidFill>
              <a:ln w="9525">
                <a:noFill/>
              </a:ln>
              <a:effectLst>
                <a:outerShdw blurRad="609600" dist="38100" dir="5400000" sx="94000" sy="94000" algn="t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sz="1600" dirty="0" err="1">
                  <a:solidFill>
                    <a:schemeClr val="tx1"/>
                  </a:solidFill>
                  <a:cs typeface="Sakkal Majalla" panose="02000000000000000000" pitchFamily="2" charset="-78"/>
                </a:endParaRPr>
              </a:p>
            </p:txBody>
          </p:sp>
          <p:sp>
            <p:nvSpPr>
              <p:cNvPr id="72" name="Прямоугольник: скругленные верхние углы 78">
                <a:extLst>
                  <a:ext uri="{FF2B5EF4-FFF2-40B4-BE49-F238E27FC236}">
                    <a16:creationId xmlns:a16="http://schemas.microsoft.com/office/drawing/2014/main" id="{26DA4E9D-D8DF-4438-8DF4-814D65100F79}"/>
                  </a:ext>
                </a:extLst>
              </p:cNvPr>
              <p:cNvSpPr/>
              <p:nvPr/>
            </p:nvSpPr>
            <p:spPr>
              <a:xfrm rot="10800000">
                <a:off x="7123000" y="1304544"/>
                <a:ext cx="133802" cy="193748"/>
              </a:xfrm>
              <a:prstGeom prst="round2SameRect">
                <a:avLst>
                  <a:gd name="adj1" fmla="val 39470"/>
                  <a:gd name="adj2" fmla="val 0"/>
                </a:avLst>
              </a:prstGeom>
              <a:solidFill>
                <a:srgbClr val="DCC686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9B2FDB51-7FED-4A47-81A2-A57EE3F6AC03}"/>
                  </a:ext>
                </a:extLst>
              </p:cNvPr>
              <p:cNvSpPr txBox="1"/>
              <p:nvPr/>
            </p:nvSpPr>
            <p:spPr>
              <a:xfrm flipH="1">
                <a:off x="5355738" y="1525509"/>
                <a:ext cx="1631433" cy="728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en-US" b="1" dirty="0" smtClean="0"/>
                  <a:t>Usage of real Money</a:t>
                </a:r>
                <a:endParaRPr lang="en-US" b="1" dirty="0"/>
              </a:p>
            </p:txBody>
          </p:sp>
        </p:grpSp>
        <p:sp>
          <p:nvSpPr>
            <p:cNvPr id="70" name="Rounded Rectangle 51">
              <a:extLst>
                <a:ext uri="{FF2B5EF4-FFF2-40B4-BE49-F238E27FC236}">
                  <a16:creationId xmlns:a16="http://schemas.microsoft.com/office/drawing/2014/main" id="{B83253D3-E181-4488-9CD9-39D21527F719}"/>
                </a:ext>
              </a:extLst>
            </p:cNvPr>
            <p:cNvSpPr/>
            <p:nvPr/>
          </p:nvSpPr>
          <p:spPr>
            <a:xfrm rot="16200000" flipH="1">
              <a:off x="9932176" y="5337419"/>
              <a:ext cx="541566" cy="510026"/>
            </a:xfrm>
            <a:custGeom>
              <a:avLst/>
              <a:gdLst/>
              <a:ahLst/>
              <a:cxnLst/>
              <a:rect l="l" t="t" r="r" b="b"/>
              <a:pathLst>
                <a:path w="2928608" h="2758049">
                  <a:moveTo>
                    <a:pt x="2797052" y="1199936"/>
                  </a:moveTo>
                  <a:lnTo>
                    <a:pt x="2797052" y="1541978"/>
                  </a:lnTo>
                  <a:cubicBezTo>
                    <a:pt x="2797052" y="1578306"/>
                    <a:pt x="2826502" y="1607756"/>
                    <a:pt x="2862830" y="1607756"/>
                  </a:cubicBezTo>
                  <a:lnTo>
                    <a:pt x="2862830" y="1607755"/>
                  </a:lnTo>
                  <a:cubicBezTo>
                    <a:pt x="2899158" y="1607755"/>
                    <a:pt x="2928608" y="1578305"/>
                    <a:pt x="2928608" y="1541977"/>
                  </a:cubicBezTo>
                  <a:lnTo>
                    <a:pt x="2928607" y="1199936"/>
                  </a:lnTo>
                  <a:cubicBezTo>
                    <a:pt x="2928607" y="1163608"/>
                    <a:pt x="2899158" y="1134159"/>
                    <a:pt x="2862830" y="1134158"/>
                  </a:cubicBezTo>
                  <a:cubicBezTo>
                    <a:pt x="2826502" y="1134159"/>
                    <a:pt x="2797052" y="1163608"/>
                    <a:pt x="2797052" y="1199936"/>
                  </a:cubicBezTo>
                  <a:close/>
                  <a:moveTo>
                    <a:pt x="2593193" y="1147315"/>
                  </a:moveTo>
                  <a:lnTo>
                    <a:pt x="2593193" y="1594601"/>
                  </a:lnTo>
                  <a:cubicBezTo>
                    <a:pt x="2593193" y="1630929"/>
                    <a:pt x="2622643" y="1660379"/>
                    <a:pt x="2658971" y="1660379"/>
                  </a:cubicBezTo>
                  <a:lnTo>
                    <a:pt x="2658971" y="1660378"/>
                  </a:lnTo>
                  <a:cubicBezTo>
                    <a:pt x="2695299" y="1660378"/>
                    <a:pt x="2724749" y="1630928"/>
                    <a:pt x="2724749" y="1594600"/>
                  </a:cubicBezTo>
                  <a:lnTo>
                    <a:pt x="2724748" y="1147315"/>
                  </a:lnTo>
                  <a:cubicBezTo>
                    <a:pt x="2724748" y="1110987"/>
                    <a:pt x="2695299" y="1081538"/>
                    <a:pt x="2658971" y="1081537"/>
                  </a:cubicBezTo>
                  <a:cubicBezTo>
                    <a:pt x="2622643" y="1081538"/>
                    <a:pt x="2593193" y="1110987"/>
                    <a:pt x="2593193" y="1147315"/>
                  </a:cubicBezTo>
                  <a:close/>
                  <a:moveTo>
                    <a:pt x="2389334" y="1121004"/>
                  </a:moveTo>
                  <a:lnTo>
                    <a:pt x="2389334" y="1620912"/>
                  </a:lnTo>
                  <a:cubicBezTo>
                    <a:pt x="2389334" y="1657240"/>
                    <a:pt x="2418784" y="1686690"/>
                    <a:pt x="2455112" y="1686690"/>
                  </a:cubicBezTo>
                  <a:lnTo>
                    <a:pt x="2455112" y="1686689"/>
                  </a:lnTo>
                  <a:cubicBezTo>
                    <a:pt x="2491440" y="1686689"/>
                    <a:pt x="2520890" y="1657239"/>
                    <a:pt x="2520890" y="1620911"/>
                  </a:cubicBezTo>
                  <a:lnTo>
                    <a:pt x="2520889" y="1121004"/>
                  </a:lnTo>
                  <a:cubicBezTo>
                    <a:pt x="2520889" y="1084676"/>
                    <a:pt x="2491440" y="1055227"/>
                    <a:pt x="2455112" y="1055226"/>
                  </a:cubicBezTo>
                  <a:cubicBezTo>
                    <a:pt x="2418784" y="1055227"/>
                    <a:pt x="2389334" y="1084676"/>
                    <a:pt x="2389334" y="1121004"/>
                  </a:cubicBezTo>
                  <a:close/>
                  <a:moveTo>
                    <a:pt x="1314382" y="1247024"/>
                  </a:moveTo>
                  <a:cubicBezTo>
                    <a:pt x="1314381" y="1225915"/>
                    <a:pt x="1331494" y="1208803"/>
                    <a:pt x="1352603" y="1208803"/>
                  </a:cubicBezTo>
                  <a:lnTo>
                    <a:pt x="1410313" y="1208803"/>
                  </a:lnTo>
                  <a:lnTo>
                    <a:pt x="1410313" y="1146778"/>
                  </a:lnTo>
                  <a:cubicBezTo>
                    <a:pt x="1410313" y="1145599"/>
                    <a:pt x="1410393" y="1144438"/>
                    <a:pt x="1411688" y="1143457"/>
                  </a:cubicBezTo>
                  <a:lnTo>
                    <a:pt x="1408531" y="1133444"/>
                  </a:lnTo>
                  <a:cubicBezTo>
                    <a:pt x="1410371" y="1112415"/>
                    <a:pt x="1428909" y="1096860"/>
                    <a:pt x="1449938" y="1098699"/>
                  </a:cubicBezTo>
                  <a:lnTo>
                    <a:pt x="2236821" y="1167543"/>
                  </a:lnTo>
                  <a:cubicBezTo>
                    <a:pt x="2257849" y="1169383"/>
                    <a:pt x="2273405" y="1187920"/>
                    <a:pt x="2271565" y="1208950"/>
                  </a:cubicBezTo>
                  <a:cubicBezTo>
                    <a:pt x="2269725" y="1229978"/>
                    <a:pt x="2251187" y="1245533"/>
                    <a:pt x="2230159" y="1243693"/>
                  </a:cubicBezTo>
                  <a:cubicBezTo>
                    <a:pt x="1973864" y="1221271"/>
                    <a:pt x="1717570" y="1198849"/>
                    <a:pt x="1461275" y="1176426"/>
                  </a:cubicBezTo>
                  <a:lnTo>
                    <a:pt x="1461274" y="1208803"/>
                  </a:lnTo>
                  <a:lnTo>
                    <a:pt x="1518985" y="1208803"/>
                  </a:lnTo>
                  <a:cubicBezTo>
                    <a:pt x="1540095" y="1208802"/>
                    <a:pt x="1557205" y="1225915"/>
                    <a:pt x="1557206" y="1247025"/>
                  </a:cubicBezTo>
                  <a:lnTo>
                    <a:pt x="1557207" y="1247023"/>
                  </a:lnTo>
                  <a:cubicBezTo>
                    <a:pt x="1557207" y="1268132"/>
                    <a:pt x="1540095" y="1285244"/>
                    <a:pt x="1518986" y="1285244"/>
                  </a:cubicBezTo>
                  <a:cubicBezTo>
                    <a:pt x="1499749" y="1285244"/>
                    <a:pt x="1480511" y="1285243"/>
                    <a:pt x="1461275" y="1285244"/>
                  </a:cubicBezTo>
                  <a:lnTo>
                    <a:pt x="1461275" y="1337600"/>
                  </a:lnTo>
                  <a:lnTo>
                    <a:pt x="1518985" y="1337600"/>
                  </a:lnTo>
                  <a:cubicBezTo>
                    <a:pt x="1540095" y="1337600"/>
                    <a:pt x="1557206" y="1354713"/>
                    <a:pt x="1557206" y="1375821"/>
                  </a:cubicBezTo>
                  <a:lnTo>
                    <a:pt x="1557207" y="1375820"/>
                  </a:lnTo>
                  <a:cubicBezTo>
                    <a:pt x="1557206" y="1396928"/>
                    <a:pt x="1540095" y="1414041"/>
                    <a:pt x="1518986" y="1414041"/>
                  </a:cubicBezTo>
                  <a:cubicBezTo>
                    <a:pt x="1499750" y="1414041"/>
                    <a:pt x="1480511" y="1414041"/>
                    <a:pt x="1461275" y="1414042"/>
                  </a:cubicBezTo>
                  <a:lnTo>
                    <a:pt x="1461275" y="1466398"/>
                  </a:lnTo>
                  <a:lnTo>
                    <a:pt x="1518985" y="1466398"/>
                  </a:lnTo>
                  <a:cubicBezTo>
                    <a:pt x="1540095" y="1466398"/>
                    <a:pt x="1557206" y="1483509"/>
                    <a:pt x="1557206" y="1504618"/>
                  </a:cubicBezTo>
                  <a:lnTo>
                    <a:pt x="1557207" y="1504619"/>
                  </a:lnTo>
                  <a:cubicBezTo>
                    <a:pt x="1557207" y="1525727"/>
                    <a:pt x="1540094" y="1542838"/>
                    <a:pt x="1518986" y="1542839"/>
                  </a:cubicBezTo>
                  <a:cubicBezTo>
                    <a:pt x="1499749" y="1542839"/>
                    <a:pt x="1480511" y="1542838"/>
                    <a:pt x="1461275" y="1542839"/>
                  </a:cubicBezTo>
                  <a:lnTo>
                    <a:pt x="1461274" y="1575412"/>
                  </a:lnTo>
                  <a:lnTo>
                    <a:pt x="2226550" y="1494978"/>
                  </a:lnTo>
                  <a:cubicBezTo>
                    <a:pt x="2247542" y="1492772"/>
                    <a:pt x="2266350" y="1508001"/>
                    <a:pt x="2268556" y="1528995"/>
                  </a:cubicBezTo>
                  <a:cubicBezTo>
                    <a:pt x="2270763" y="1549988"/>
                    <a:pt x="2255534" y="1568794"/>
                    <a:pt x="2234542" y="1571000"/>
                  </a:cubicBezTo>
                  <a:cubicBezTo>
                    <a:pt x="1972686" y="1598522"/>
                    <a:pt x="1710833" y="1626046"/>
                    <a:pt x="1448978" y="1653567"/>
                  </a:cubicBezTo>
                  <a:cubicBezTo>
                    <a:pt x="1427984" y="1655774"/>
                    <a:pt x="1409178" y="1640544"/>
                    <a:pt x="1406971" y="1619551"/>
                  </a:cubicBezTo>
                  <a:cubicBezTo>
                    <a:pt x="1406474" y="1614827"/>
                    <a:pt x="1406862" y="1610214"/>
                    <a:pt x="1410805" y="1606610"/>
                  </a:cubicBezTo>
                  <a:lnTo>
                    <a:pt x="1410312" y="1605422"/>
                  </a:lnTo>
                  <a:lnTo>
                    <a:pt x="1410312" y="1542839"/>
                  </a:lnTo>
                  <a:lnTo>
                    <a:pt x="1352603" y="1542841"/>
                  </a:lnTo>
                  <a:cubicBezTo>
                    <a:pt x="1331494" y="1542841"/>
                    <a:pt x="1314382" y="1525729"/>
                    <a:pt x="1314382" y="1504619"/>
                  </a:cubicBezTo>
                  <a:cubicBezTo>
                    <a:pt x="1314382" y="1483510"/>
                    <a:pt x="1331493" y="1466397"/>
                    <a:pt x="1352603" y="1466398"/>
                  </a:cubicBezTo>
                  <a:lnTo>
                    <a:pt x="1410312" y="1466398"/>
                  </a:lnTo>
                  <a:lnTo>
                    <a:pt x="1410313" y="1414042"/>
                  </a:lnTo>
                  <a:lnTo>
                    <a:pt x="1352603" y="1414042"/>
                  </a:lnTo>
                  <a:cubicBezTo>
                    <a:pt x="1331494" y="1414041"/>
                    <a:pt x="1314383" y="1396930"/>
                    <a:pt x="1314382" y="1375820"/>
                  </a:cubicBezTo>
                  <a:cubicBezTo>
                    <a:pt x="1314383" y="1354713"/>
                    <a:pt x="1331494" y="1337600"/>
                    <a:pt x="1352603" y="1337601"/>
                  </a:cubicBezTo>
                  <a:lnTo>
                    <a:pt x="1410312" y="1337600"/>
                  </a:lnTo>
                  <a:lnTo>
                    <a:pt x="1410312" y="1285244"/>
                  </a:lnTo>
                  <a:lnTo>
                    <a:pt x="1352603" y="1285244"/>
                  </a:lnTo>
                  <a:cubicBezTo>
                    <a:pt x="1331494" y="1285244"/>
                    <a:pt x="1314381" y="1268133"/>
                    <a:pt x="1314382" y="1247024"/>
                  </a:cubicBezTo>
                  <a:close/>
                  <a:moveTo>
                    <a:pt x="1171967" y="72000"/>
                  </a:moveTo>
                  <a:lnTo>
                    <a:pt x="1171967" y="288000"/>
                  </a:lnTo>
                  <a:cubicBezTo>
                    <a:pt x="1171967" y="327765"/>
                    <a:pt x="1204202" y="360000"/>
                    <a:pt x="1243967" y="360000"/>
                  </a:cubicBezTo>
                  <a:cubicBezTo>
                    <a:pt x="1283732" y="360000"/>
                    <a:pt x="1315967" y="327765"/>
                    <a:pt x="1315967" y="288000"/>
                  </a:cubicBezTo>
                  <a:lnTo>
                    <a:pt x="1315967" y="72000"/>
                  </a:lnTo>
                  <a:cubicBezTo>
                    <a:pt x="1315967" y="32235"/>
                    <a:pt x="1283732" y="0"/>
                    <a:pt x="1243967" y="0"/>
                  </a:cubicBezTo>
                  <a:cubicBezTo>
                    <a:pt x="1204202" y="0"/>
                    <a:pt x="1171967" y="32235"/>
                    <a:pt x="1171967" y="72000"/>
                  </a:cubicBezTo>
                  <a:close/>
                  <a:moveTo>
                    <a:pt x="1171966" y="2470049"/>
                  </a:moveTo>
                  <a:lnTo>
                    <a:pt x="1171966" y="2686049"/>
                  </a:lnTo>
                  <a:cubicBezTo>
                    <a:pt x="1171966" y="2725814"/>
                    <a:pt x="1204201" y="2758049"/>
                    <a:pt x="1243966" y="2758049"/>
                  </a:cubicBezTo>
                  <a:cubicBezTo>
                    <a:pt x="1283731" y="2758049"/>
                    <a:pt x="1315966" y="2725814"/>
                    <a:pt x="1315966" y="2686049"/>
                  </a:cubicBezTo>
                  <a:lnTo>
                    <a:pt x="1315966" y="2470049"/>
                  </a:lnTo>
                  <a:cubicBezTo>
                    <a:pt x="1315966" y="2430284"/>
                    <a:pt x="1283731" y="2398049"/>
                    <a:pt x="1243966" y="2398049"/>
                  </a:cubicBezTo>
                  <a:cubicBezTo>
                    <a:pt x="1204201" y="2398049"/>
                    <a:pt x="1171966" y="2430284"/>
                    <a:pt x="1171966" y="2470049"/>
                  </a:cubicBezTo>
                  <a:close/>
                  <a:moveTo>
                    <a:pt x="515345" y="1370958"/>
                  </a:moveTo>
                  <a:cubicBezTo>
                    <a:pt x="515344" y="1558300"/>
                    <a:pt x="586814" y="1745642"/>
                    <a:pt x="729750" y="1888579"/>
                  </a:cubicBezTo>
                  <a:cubicBezTo>
                    <a:pt x="1015625" y="2174454"/>
                    <a:pt x="1479119" y="2174454"/>
                    <a:pt x="1764994" y="1888580"/>
                  </a:cubicBezTo>
                  <a:lnTo>
                    <a:pt x="1940572" y="1713001"/>
                  </a:lnTo>
                  <a:lnTo>
                    <a:pt x="2136413" y="1713002"/>
                  </a:lnTo>
                  <a:cubicBezTo>
                    <a:pt x="2215124" y="1713001"/>
                    <a:pt x="2278929" y="1649195"/>
                    <a:pt x="2278929" y="1570486"/>
                  </a:cubicBezTo>
                  <a:lnTo>
                    <a:pt x="2278929" y="1374645"/>
                  </a:lnTo>
                  <a:lnTo>
                    <a:pt x="2282614" y="1370959"/>
                  </a:lnTo>
                  <a:lnTo>
                    <a:pt x="2278929" y="1367272"/>
                  </a:lnTo>
                  <a:lnTo>
                    <a:pt x="2278929" y="1171432"/>
                  </a:lnTo>
                  <a:cubicBezTo>
                    <a:pt x="2278929" y="1092722"/>
                    <a:pt x="2215123" y="1028916"/>
                    <a:pt x="2136413" y="1028916"/>
                  </a:cubicBezTo>
                  <a:lnTo>
                    <a:pt x="1940571" y="1028916"/>
                  </a:lnTo>
                  <a:cubicBezTo>
                    <a:pt x="1882045" y="970390"/>
                    <a:pt x="1823519" y="911862"/>
                    <a:pt x="1764993" y="853336"/>
                  </a:cubicBezTo>
                  <a:cubicBezTo>
                    <a:pt x="1479118" y="567461"/>
                    <a:pt x="1015625" y="567462"/>
                    <a:pt x="729750" y="853336"/>
                  </a:cubicBezTo>
                  <a:cubicBezTo>
                    <a:pt x="586813" y="996273"/>
                    <a:pt x="515344" y="1183616"/>
                    <a:pt x="515345" y="1370958"/>
                  </a:cubicBezTo>
                  <a:close/>
                  <a:moveTo>
                    <a:pt x="388776" y="2386770"/>
                  </a:moveTo>
                  <a:cubicBezTo>
                    <a:pt x="388776" y="2405196"/>
                    <a:pt x="395805" y="2423622"/>
                    <a:pt x="409865" y="2437681"/>
                  </a:cubicBezTo>
                  <a:cubicBezTo>
                    <a:pt x="437983" y="2465800"/>
                    <a:pt x="483570" y="2465800"/>
                    <a:pt x="511688" y="2437681"/>
                  </a:cubicBezTo>
                  <a:lnTo>
                    <a:pt x="664423" y="2284946"/>
                  </a:lnTo>
                  <a:cubicBezTo>
                    <a:pt x="692541" y="2256828"/>
                    <a:pt x="692541" y="2211241"/>
                    <a:pt x="664423" y="2183123"/>
                  </a:cubicBezTo>
                  <a:cubicBezTo>
                    <a:pt x="636305" y="2155005"/>
                    <a:pt x="590718" y="2155005"/>
                    <a:pt x="562599" y="2183123"/>
                  </a:cubicBezTo>
                  <a:lnTo>
                    <a:pt x="409865" y="2335858"/>
                  </a:lnTo>
                  <a:cubicBezTo>
                    <a:pt x="395805" y="2349917"/>
                    <a:pt x="388776" y="2368343"/>
                    <a:pt x="388776" y="2386770"/>
                  </a:cubicBezTo>
                  <a:close/>
                  <a:moveTo>
                    <a:pt x="388776" y="365689"/>
                  </a:moveTo>
                  <a:cubicBezTo>
                    <a:pt x="388776" y="384115"/>
                    <a:pt x="395805" y="402541"/>
                    <a:pt x="409865" y="416600"/>
                  </a:cubicBezTo>
                  <a:lnTo>
                    <a:pt x="562599" y="569335"/>
                  </a:lnTo>
                  <a:cubicBezTo>
                    <a:pt x="590718" y="597454"/>
                    <a:pt x="636305" y="597454"/>
                    <a:pt x="664423" y="569335"/>
                  </a:cubicBezTo>
                  <a:cubicBezTo>
                    <a:pt x="692541" y="541217"/>
                    <a:pt x="692541" y="495630"/>
                    <a:pt x="664423" y="467512"/>
                  </a:cubicBezTo>
                  <a:lnTo>
                    <a:pt x="511688" y="314777"/>
                  </a:lnTo>
                  <a:cubicBezTo>
                    <a:pt x="483570" y="286659"/>
                    <a:pt x="437983" y="286659"/>
                    <a:pt x="409865" y="314777"/>
                  </a:cubicBezTo>
                  <a:cubicBezTo>
                    <a:pt x="395805" y="328836"/>
                    <a:pt x="388776" y="347262"/>
                    <a:pt x="388776" y="365689"/>
                  </a:cubicBezTo>
                  <a:close/>
                  <a:moveTo>
                    <a:pt x="0" y="1379024"/>
                  </a:moveTo>
                  <a:cubicBezTo>
                    <a:pt x="0" y="1418789"/>
                    <a:pt x="32235" y="1451024"/>
                    <a:pt x="72000" y="1451024"/>
                  </a:cubicBezTo>
                  <a:lnTo>
                    <a:pt x="288000" y="1451024"/>
                  </a:lnTo>
                  <a:cubicBezTo>
                    <a:pt x="327765" y="1451024"/>
                    <a:pt x="360000" y="1418789"/>
                    <a:pt x="360000" y="1379024"/>
                  </a:cubicBezTo>
                  <a:cubicBezTo>
                    <a:pt x="360000" y="1339259"/>
                    <a:pt x="327765" y="1307024"/>
                    <a:pt x="288000" y="1307024"/>
                  </a:cubicBezTo>
                  <a:lnTo>
                    <a:pt x="72000" y="1307024"/>
                  </a:lnTo>
                  <a:cubicBezTo>
                    <a:pt x="32235" y="1307024"/>
                    <a:pt x="0" y="1339259"/>
                    <a:pt x="0" y="137902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2700">
                <a:solidFill>
                  <a:schemeClr val="tx1"/>
                </a:solidFill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4174403" y="1649870"/>
            <a:ext cx="2692951" cy="934804"/>
            <a:chOff x="6934689" y="1811720"/>
            <a:chExt cx="3255998" cy="1218122"/>
          </a:xfrm>
        </p:grpSpPr>
        <p:grpSp>
          <p:nvGrpSpPr>
            <p:cNvPr id="75" name="Group 74"/>
            <p:cNvGrpSpPr/>
            <p:nvPr/>
          </p:nvGrpSpPr>
          <p:grpSpPr>
            <a:xfrm>
              <a:off x="6934689" y="1811720"/>
              <a:ext cx="3255998" cy="1218122"/>
              <a:chOff x="4169893" y="1487973"/>
              <a:chExt cx="3255998" cy="1218122"/>
            </a:xfrm>
          </p:grpSpPr>
          <p:cxnSp>
            <p:nvCxnSpPr>
              <p:cNvPr id="77" name="Straight Connector 4">
                <a:extLst>
                  <a:ext uri="{FF2B5EF4-FFF2-40B4-BE49-F238E27FC236}">
                    <a16:creationId xmlns:a16="http://schemas.microsoft.com/office/drawing/2014/main" id="{F9B1B34E-E0B0-456F-89FC-054B290259B1}"/>
                  </a:ext>
                </a:extLst>
              </p:cNvPr>
              <p:cNvCxnSpPr>
                <a:stCxn id="78" idx="6"/>
                <a:endCxn id="78" idx="4"/>
              </p:cNvCxnSpPr>
              <p:nvPr/>
            </p:nvCxnSpPr>
            <p:spPr>
              <a:xfrm flipH="1">
                <a:off x="6596632" y="1590231"/>
                <a:ext cx="2285" cy="9908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25400" dir="12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Freeform: Shape 95">
                <a:extLst>
                  <a:ext uri="{FF2B5EF4-FFF2-40B4-BE49-F238E27FC236}">
                    <a16:creationId xmlns:a16="http://schemas.microsoft.com/office/drawing/2014/main" id="{164BBFF6-8B03-4B47-B283-C9400DD63ABD}"/>
                  </a:ext>
                </a:extLst>
              </p:cNvPr>
              <p:cNvSpPr/>
              <p:nvPr/>
            </p:nvSpPr>
            <p:spPr>
              <a:xfrm>
                <a:off x="6596632" y="1487973"/>
                <a:ext cx="829259" cy="1197502"/>
              </a:xfrm>
              <a:custGeom>
                <a:avLst/>
                <a:gdLst>
                  <a:gd name="connsiteX0" fmla="*/ 275165 w 763551"/>
                  <a:gd name="connsiteY0" fmla="*/ 0 h 963244"/>
                  <a:gd name="connsiteX1" fmla="*/ 763551 w 763551"/>
                  <a:gd name="connsiteY1" fmla="*/ 481622 h 963244"/>
                  <a:gd name="connsiteX2" fmla="*/ 275165 w 763551"/>
                  <a:gd name="connsiteY2" fmla="*/ 963244 h 963244"/>
                  <a:gd name="connsiteX3" fmla="*/ 2104 w 763551"/>
                  <a:gd name="connsiteY3" fmla="*/ 880991 h 963244"/>
                  <a:gd name="connsiteX4" fmla="*/ 0 w 763551"/>
                  <a:gd name="connsiteY4" fmla="*/ 879279 h 963244"/>
                  <a:gd name="connsiteX5" fmla="*/ 0 w 763551"/>
                  <a:gd name="connsiteY5" fmla="*/ 83965 h 963244"/>
                  <a:gd name="connsiteX6" fmla="*/ 2104 w 763551"/>
                  <a:gd name="connsiteY6" fmla="*/ 82254 h 963244"/>
                  <a:gd name="connsiteX7" fmla="*/ 275165 w 763551"/>
                  <a:gd name="connsiteY7" fmla="*/ 0 h 96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3551" h="963244">
                    <a:moveTo>
                      <a:pt x="275165" y="0"/>
                    </a:moveTo>
                    <a:cubicBezTo>
                      <a:pt x="544893" y="0"/>
                      <a:pt x="763551" y="215630"/>
                      <a:pt x="763551" y="481622"/>
                    </a:cubicBezTo>
                    <a:cubicBezTo>
                      <a:pt x="763551" y="747614"/>
                      <a:pt x="544893" y="963244"/>
                      <a:pt x="275165" y="963244"/>
                    </a:cubicBezTo>
                    <a:cubicBezTo>
                      <a:pt x="174017" y="963244"/>
                      <a:pt x="80051" y="932921"/>
                      <a:pt x="2104" y="880991"/>
                    </a:cubicBezTo>
                    <a:lnTo>
                      <a:pt x="0" y="879279"/>
                    </a:lnTo>
                    <a:lnTo>
                      <a:pt x="0" y="83965"/>
                    </a:lnTo>
                    <a:lnTo>
                      <a:pt x="2104" y="82254"/>
                    </a:lnTo>
                    <a:cubicBezTo>
                      <a:pt x="80051" y="30323"/>
                      <a:pt x="174017" y="0"/>
                      <a:pt x="2751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39700" dist="38100" sx="101000" sy="101000" algn="l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" tIns="45720" rIns="1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/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C69596EE-8B50-4804-9ECF-5B6633707333}"/>
                  </a:ext>
                </a:extLst>
              </p:cNvPr>
              <p:cNvSpPr txBox="1"/>
              <p:nvPr/>
            </p:nvSpPr>
            <p:spPr>
              <a:xfrm>
                <a:off x="4169893" y="1984193"/>
                <a:ext cx="2394935" cy="72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 lvl="0">
                  <a:defRPr lang="en-US"/>
                </a:defPPr>
                <a:lvl1pPr algn="ctr">
                  <a:defRPr sz="2000" b="1" kern="0">
                    <a:solidFill>
                      <a:srgbClr val="679A9A"/>
                    </a:solidFill>
                    <a:latin typeface="Sakkal Majalla" panose="02000000000000000000" pitchFamily="2" charset="-78"/>
                    <a:ea typeface="Tahoma" panose="020B0604030504040204" pitchFamily="34" charset="0"/>
                    <a:cs typeface="Sakkal Majalla" panose="02000000000000000000" pitchFamily="2" charset="-78"/>
                  </a:defRPr>
                </a:lvl1pPr>
              </a:lstStyle>
              <a:p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Monetary Authority of Singapore (</a:t>
                </a:r>
                <a:r>
                  <a:rPr lang="en-US" sz="1800" dirty="0" smtClean="0">
                    <a:solidFill>
                      <a:schemeClr val="tx1"/>
                    </a:solidFill>
                    <a:latin typeface="+mn-lt"/>
                  </a:rPr>
                  <a:t>MAS</a:t>
                </a:r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)</a:t>
                </a: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641022" y="1515201"/>
                <a:ext cx="2711729" cy="5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 rtl="1"/>
                <a:r>
                  <a:rPr lang="ar-SA" sz="2000" b="1" dirty="0" smtClean="0">
                    <a:solidFill>
                      <a:srgbClr val="00653B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(</a:t>
                </a:r>
                <a:r>
                  <a:rPr lang="en-US" sz="2000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Ubin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)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76" name="Graphic 103">
              <a:extLst>
                <a:ext uri="{FF2B5EF4-FFF2-40B4-BE49-F238E27FC236}">
                  <a16:creationId xmlns:a16="http://schemas.microsoft.com/office/drawing/2014/main" id="{A79A74F9-9813-49C2-BB34-6CB47471D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80115" y="2046361"/>
              <a:ext cx="698011" cy="698011"/>
            </a:xfrm>
            <a:prstGeom prst="rect">
              <a:avLst/>
            </a:prstGeom>
          </p:spPr>
        </p:pic>
      </p:grpSp>
      <p:cxnSp>
        <p:nvCxnSpPr>
          <p:cNvPr id="81" name="Straight Connector 4">
            <a:extLst>
              <a:ext uri="{FF2B5EF4-FFF2-40B4-BE49-F238E27FC236}">
                <a16:creationId xmlns:a16="http://schemas.microsoft.com/office/drawing/2014/main" id="{F9B1B34E-E0B0-456F-89FC-054B290259B1}"/>
              </a:ext>
            </a:extLst>
          </p:cNvPr>
          <p:cNvCxnSpPr>
            <a:stCxn id="82" idx="6"/>
            <a:endCxn id="82" idx="4"/>
          </p:cNvCxnSpPr>
          <p:nvPr/>
        </p:nvCxnSpPr>
        <p:spPr>
          <a:xfrm flipH="1">
            <a:off x="9954376" y="1771123"/>
            <a:ext cx="1890" cy="760399"/>
          </a:xfrm>
          <a:prstGeom prst="line">
            <a:avLst/>
          </a:prstGeom>
          <a:ln w="19050">
            <a:solidFill>
              <a:schemeClr val="bg1"/>
            </a:solidFill>
          </a:ln>
          <a:effectLst>
            <a:outerShdw blurRad="50800" dist="25400" dir="120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Freeform: Shape 95">
            <a:extLst>
              <a:ext uri="{FF2B5EF4-FFF2-40B4-BE49-F238E27FC236}">
                <a16:creationId xmlns:a16="http://schemas.microsoft.com/office/drawing/2014/main" id="{164BBFF6-8B03-4B47-B283-C9400DD63ABD}"/>
              </a:ext>
            </a:extLst>
          </p:cNvPr>
          <p:cNvSpPr/>
          <p:nvPr/>
        </p:nvSpPr>
        <p:spPr>
          <a:xfrm>
            <a:off x="9954376" y="1692649"/>
            <a:ext cx="685858" cy="918980"/>
          </a:xfrm>
          <a:custGeom>
            <a:avLst/>
            <a:gdLst>
              <a:gd name="connsiteX0" fmla="*/ 275165 w 763551"/>
              <a:gd name="connsiteY0" fmla="*/ 0 h 963244"/>
              <a:gd name="connsiteX1" fmla="*/ 763551 w 763551"/>
              <a:gd name="connsiteY1" fmla="*/ 481622 h 963244"/>
              <a:gd name="connsiteX2" fmla="*/ 275165 w 763551"/>
              <a:gd name="connsiteY2" fmla="*/ 963244 h 963244"/>
              <a:gd name="connsiteX3" fmla="*/ 2104 w 763551"/>
              <a:gd name="connsiteY3" fmla="*/ 880991 h 963244"/>
              <a:gd name="connsiteX4" fmla="*/ 0 w 763551"/>
              <a:gd name="connsiteY4" fmla="*/ 879279 h 963244"/>
              <a:gd name="connsiteX5" fmla="*/ 0 w 763551"/>
              <a:gd name="connsiteY5" fmla="*/ 83965 h 963244"/>
              <a:gd name="connsiteX6" fmla="*/ 2104 w 763551"/>
              <a:gd name="connsiteY6" fmla="*/ 82254 h 963244"/>
              <a:gd name="connsiteX7" fmla="*/ 275165 w 763551"/>
              <a:gd name="connsiteY7" fmla="*/ 0 h 963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3551" h="963244">
                <a:moveTo>
                  <a:pt x="275165" y="0"/>
                </a:moveTo>
                <a:cubicBezTo>
                  <a:pt x="544893" y="0"/>
                  <a:pt x="763551" y="215630"/>
                  <a:pt x="763551" y="481622"/>
                </a:cubicBezTo>
                <a:cubicBezTo>
                  <a:pt x="763551" y="747614"/>
                  <a:pt x="544893" y="963244"/>
                  <a:pt x="275165" y="963244"/>
                </a:cubicBezTo>
                <a:cubicBezTo>
                  <a:pt x="174017" y="963244"/>
                  <a:pt x="80051" y="932921"/>
                  <a:pt x="2104" y="880991"/>
                </a:cubicBezTo>
                <a:lnTo>
                  <a:pt x="0" y="879279"/>
                </a:lnTo>
                <a:lnTo>
                  <a:pt x="0" y="83965"/>
                </a:lnTo>
                <a:lnTo>
                  <a:pt x="2104" y="82254"/>
                </a:lnTo>
                <a:cubicBezTo>
                  <a:pt x="80051" y="30323"/>
                  <a:pt x="174017" y="0"/>
                  <a:pt x="27516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39700" dist="38100" sx="101000" sy="101000" algn="l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" tIns="45720" rIns="1800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/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69596EE-8B50-4804-9ECF-5B6633707333}"/>
              </a:ext>
            </a:extLst>
          </p:cNvPr>
          <p:cNvSpPr txBox="1"/>
          <p:nvPr/>
        </p:nvSpPr>
        <p:spPr>
          <a:xfrm>
            <a:off x="8446878" y="2090875"/>
            <a:ext cx="19807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defPPr lvl="0">
              <a:defRPr lang="en-US"/>
            </a:defPPr>
            <a:lvl1pPr algn="ctr">
              <a:defRPr sz="2000" b="1" kern="0">
                <a:solidFill>
                  <a:srgbClr val="679A9A"/>
                </a:solidFill>
                <a:latin typeface="Sakkal Majalla" panose="02000000000000000000" pitchFamily="2" charset="-78"/>
                <a:ea typeface="Tahoma" panose="020B0604030504040204" pitchFamily="34" charset="0"/>
                <a:cs typeface="Sakkal Majalla" panose="02000000000000000000" pitchFamily="2" charset="-78"/>
              </a:defRPr>
            </a:lvl1pPr>
          </a:lstStyle>
          <a:p>
            <a:pPr algn="l"/>
            <a:r>
              <a:rPr lang="en-US" sz="1800" dirty="0" smtClean="0">
                <a:solidFill>
                  <a:schemeClr val="tx1"/>
                </a:solidFill>
                <a:latin typeface="+mn-lt"/>
              </a:rPr>
              <a:t>Bank of Canada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4A760C4-35F2-4C2D-BC01-0B997A044C40}"/>
              </a:ext>
            </a:extLst>
          </p:cNvPr>
          <p:cNvSpPr txBox="1"/>
          <p:nvPr/>
        </p:nvSpPr>
        <p:spPr>
          <a:xfrm flipH="1">
            <a:off x="8159813" y="2469675"/>
            <a:ext cx="1703646" cy="307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rtl="1"/>
            <a:r>
              <a:rPr lang="ar-SA" sz="2000" b="1" dirty="0" smtClean="0">
                <a:solidFill>
                  <a:srgbClr val="416C7E"/>
                </a:solidFill>
                <a:latin typeface="Agency FB" panose="020B0503020202020204" pitchFamily="34" charset="0"/>
              </a:rPr>
              <a:t>  </a:t>
            </a:r>
            <a:endParaRPr lang="en-US" sz="2000" b="1" dirty="0">
              <a:solidFill>
                <a:srgbClr val="416C7E"/>
              </a:solidFill>
              <a:latin typeface="Agency FB" panose="020B0503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277533" y="1730472"/>
            <a:ext cx="224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rtl="1"/>
            <a:r>
              <a:rPr lang="ar-SA" sz="2000" b="1" dirty="0" smtClean="0">
                <a:solidFill>
                  <a:srgbClr val="00653B"/>
                </a:solidFill>
              </a:rPr>
              <a:t>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(Jasper)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6" name="Graphic 103">
            <a:extLst>
              <a:ext uri="{FF2B5EF4-FFF2-40B4-BE49-F238E27FC236}">
                <a16:creationId xmlns:a16="http://schemas.microsoft.com/office/drawing/2014/main" id="{A79A74F9-9813-49C2-BB34-6CB47471D7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969831" y="1872716"/>
            <a:ext cx="577307" cy="535664"/>
          </a:xfrm>
          <a:prstGeom prst="rect">
            <a:avLst/>
          </a:prstGeom>
        </p:spPr>
      </p:pic>
      <p:grpSp>
        <p:nvGrpSpPr>
          <p:cNvPr id="87" name="Group 86"/>
          <p:cNvGrpSpPr/>
          <p:nvPr/>
        </p:nvGrpSpPr>
        <p:grpSpPr>
          <a:xfrm>
            <a:off x="499136" y="1612542"/>
            <a:ext cx="3186097" cy="1211966"/>
            <a:chOff x="6338435" y="1811720"/>
            <a:chExt cx="3852252" cy="1579285"/>
          </a:xfrm>
        </p:grpSpPr>
        <p:grpSp>
          <p:nvGrpSpPr>
            <p:cNvPr id="88" name="Group 87"/>
            <p:cNvGrpSpPr/>
            <p:nvPr/>
          </p:nvGrpSpPr>
          <p:grpSpPr>
            <a:xfrm>
              <a:off x="6338435" y="1811720"/>
              <a:ext cx="3852252" cy="1579285"/>
              <a:chOff x="3573639" y="1487973"/>
              <a:chExt cx="3852252" cy="1579285"/>
            </a:xfrm>
          </p:grpSpPr>
          <p:cxnSp>
            <p:nvCxnSpPr>
              <p:cNvPr id="90" name="Straight Connector 4">
                <a:extLst>
                  <a:ext uri="{FF2B5EF4-FFF2-40B4-BE49-F238E27FC236}">
                    <a16:creationId xmlns:a16="http://schemas.microsoft.com/office/drawing/2014/main" id="{F9B1B34E-E0B0-456F-89FC-054B290259B1}"/>
                  </a:ext>
                </a:extLst>
              </p:cNvPr>
              <p:cNvCxnSpPr>
                <a:stCxn id="91" idx="6"/>
                <a:endCxn id="91" idx="4"/>
              </p:cNvCxnSpPr>
              <p:nvPr/>
            </p:nvCxnSpPr>
            <p:spPr>
              <a:xfrm flipH="1">
                <a:off x="6596632" y="1590231"/>
                <a:ext cx="2285" cy="9908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25400" dir="12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Freeform: Shape 95">
                <a:extLst>
                  <a:ext uri="{FF2B5EF4-FFF2-40B4-BE49-F238E27FC236}">
                    <a16:creationId xmlns:a16="http://schemas.microsoft.com/office/drawing/2014/main" id="{164BBFF6-8B03-4B47-B283-C9400DD63ABD}"/>
                  </a:ext>
                </a:extLst>
              </p:cNvPr>
              <p:cNvSpPr/>
              <p:nvPr/>
            </p:nvSpPr>
            <p:spPr>
              <a:xfrm>
                <a:off x="6596632" y="1487973"/>
                <a:ext cx="829259" cy="1197502"/>
              </a:xfrm>
              <a:custGeom>
                <a:avLst/>
                <a:gdLst>
                  <a:gd name="connsiteX0" fmla="*/ 275165 w 763551"/>
                  <a:gd name="connsiteY0" fmla="*/ 0 h 963244"/>
                  <a:gd name="connsiteX1" fmla="*/ 763551 w 763551"/>
                  <a:gd name="connsiteY1" fmla="*/ 481622 h 963244"/>
                  <a:gd name="connsiteX2" fmla="*/ 275165 w 763551"/>
                  <a:gd name="connsiteY2" fmla="*/ 963244 h 963244"/>
                  <a:gd name="connsiteX3" fmla="*/ 2104 w 763551"/>
                  <a:gd name="connsiteY3" fmla="*/ 880991 h 963244"/>
                  <a:gd name="connsiteX4" fmla="*/ 0 w 763551"/>
                  <a:gd name="connsiteY4" fmla="*/ 879279 h 963244"/>
                  <a:gd name="connsiteX5" fmla="*/ 0 w 763551"/>
                  <a:gd name="connsiteY5" fmla="*/ 83965 h 963244"/>
                  <a:gd name="connsiteX6" fmla="*/ 2104 w 763551"/>
                  <a:gd name="connsiteY6" fmla="*/ 82254 h 963244"/>
                  <a:gd name="connsiteX7" fmla="*/ 275165 w 763551"/>
                  <a:gd name="connsiteY7" fmla="*/ 0 h 96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3551" h="963244">
                    <a:moveTo>
                      <a:pt x="275165" y="0"/>
                    </a:moveTo>
                    <a:cubicBezTo>
                      <a:pt x="544893" y="0"/>
                      <a:pt x="763551" y="215630"/>
                      <a:pt x="763551" y="481622"/>
                    </a:cubicBezTo>
                    <a:cubicBezTo>
                      <a:pt x="763551" y="747614"/>
                      <a:pt x="544893" y="963244"/>
                      <a:pt x="275165" y="963244"/>
                    </a:cubicBezTo>
                    <a:cubicBezTo>
                      <a:pt x="174017" y="963244"/>
                      <a:pt x="80051" y="932921"/>
                      <a:pt x="2104" y="880991"/>
                    </a:cubicBezTo>
                    <a:lnTo>
                      <a:pt x="0" y="879279"/>
                    </a:lnTo>
                    <a:lnTo>
                      <a:pt x="0" y="83965"/>
                    </a:lnTo>
                    <a:lnTo>
                      <a:pt x="2104" y="82254"/>
                    </a:lnTo>
                    <a:cubicBezTo>
                      <a:pt x="80051" y="30323"/>
                      <a:pt x="174017" y="0"/>
                      <a:pt x="2751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39700" dist="38100" sx="101000" sy="101000" algn="l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" tIns="45720" rIns="1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/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C69596EE-8B50-4804-9ECF-5B6633707333}"/>
                  </a:ext>
                </a:extLst>
              </p:cNvPr>
              <p:cNvSpPr txBox="1"/>
              <p:nvPr/>
            </p:nvSpPr>
            <p:spPr>
              <a:xfrm>
                <a:off x="3573639" y="1984405"/>
                <a:ext cx="2940136" cy="1082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 lvl="0">
                  <a:defRPr lang="en-US"/>
                </a:defPPr>
                <a:lvl1pPr algn="ctr">
                  <a:defRPr sz="2000" b="1" kern="0">
                    <a:solidFill>
                      <a:srgbClr val="679A9A"/>
                    </a:solidFill>
                    <a:latin typeface="Sakkal Majalla" panose="02000000000000000000" pitchFamily="2" charset="-78"/>
                    <a:ea typeface="Tahoma" panose="020B0604030504040204" pitchFamily="34" charset="0"/>
                    <a:cs typeface="Sakkal Majalla" panose="02000000000000000000" pitchFamily="2" charset="-78"/>
                  </a:defRPr>
                </a:lvl1pPr>
              </a:lstStyle>
              <a:p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 Bank of Japan (BoJ) and European central bank (ECB)</a:t>
                </a: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4097770" y="1522374"/>
                <a:ext cx="2711729" cy="5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 rtl="1"/>
                <a:r>
                  <a:rPr lang="ar-SA" sz="2000" b="1" dirty="0" smtClean="0">
                    <a:solidFill>
                      <a:srgbClr val="00653B"/>
                    </a:solidFill>
                    <a:latin typeface="Agency FB" panose="020B0503020202020204" pitchFamily="34" charset="0"/>
                  </a:rPr>
                  <a:t> 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Agency FB" panose="020B0503020202020204" pitchFamily="34" charset="0"/>
                  </a:rPr>
                  <a:t>(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Stella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  <a:latin typeface="Agency FB" panose="020B0503020202020204" pitchFamily="34" charset="0"/>
                  </a:rPr>
                  <a:t>)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  <a:latin typeface="Agency FB" panose="020B0503020202020204" pitchFamily="34" charset="0"/>
                </a:endParaRPr>
              </a:p>
            </p:txBody>
          </p:sp>
        </p:grpSp>
        <p:pic>
          <p:nvPicPr>
            <p:cNvPr id="89" name="Graphic 103">
              <a:extLst>
                <a:ext uri="{FF2B5EF4-FFF2-40B4-BE49-F238E27FC236}">
                  <a16:creationId xmlns:a16="http://schemas.microsoft.com/office/drawing/2014/main" id="{A79A74F9-9813-49C2-BB34-6CB47471D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80115" y="2046361"/>
              <a:ext cx="698011" cy="698011"/>
            </a:xfrm>
            <a:prstGeom prst="rect">
              <a:avLst/>
            </a:prstGeom>
          </p:spPr>
        </p:pic>
      </p:grpSp>
      <p:grpSp>
        <p:nvGrpSpPr>
          <p:cNvPr id="94" name="Group 93"/>
          <p:cNvGrpSpPr/>
          <p:nvPr/>
        </p:nvGrpSpPr>
        <p:grpSpPr>
          <a:xfrm>
            <a:off x="3511717" y="3259729"/>
            <a:ext cx="3355635" cy="926220"/>
            <a:chOff x="6133449" y="1811720"/>
            <a:chExt cx="4057238" cy="1206936"/>
          </a:xfrm>
        </p:grpSpPr>
        <p:grpSp>
          <p:nvGrpSpPr>
            <p:cNvPr id="95" name="Group 94"/>
            <p:cNvGrpSpPr/>
            <p:nvPr/>
          </p:nvGrpSpPr>
          <p:grpSpPr>
            <a:xfrm>
              <a:off x="6133449" y="1811720"/>
              <a:ext cx="4057238" cy="1206936"/>
              <a:chOff x="3368653" y="1487973"/>
              <a:chExt cx="4057238" cy="1206936"/>
            </a:xfrm>
          </p:grpSpPr>
          <p:cxnSp>
            <p:nvCxnSpPr>
              <p:cNvPr id="97" name="Straight Connector 4">
                <a:extLst>
                  <a:ext uri="{FF2B5EF4-FFF2-40B4-BE49-F238E27FC236}">
                    <a16:creationId xmlns:a16="http://schemas.microsoft.com/office/drawing/2014/main" id="{F9B1B34E-E0B0-456F-89FC-054B290259B1}"/>
                  </a:ext>
                </a:extLst>
              </p:cNvPr>
              <p:cNvCxnSpPr>
                <a:stCxn id="98" idx="6"/>
                <a:endCxn id="98" idx="4"/>
              </p:cNvCxnSpPr>
              <p:nvPr/>
            </p:nvCxnSpPr>
            <p:spPr>
              <a:xfrm flipH="1">
                <a:off x="6596632" y="1590231"/>
                <a:ext cx="2285" cy="9908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25400" dir="12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Freeform: Shape 95">
                <a:extLst>
                  <a:ext uri="{FF2B5EF4-FFF2-40B4-BE49-F238E27FC236}">
                    <a16:creationId xmlns:a16="http://schemas.microsoft.com/office/drawing/2014/main" id="{164BBFF6-8B03-4B47-B283-C9400DD63ABD}"/>
                  </a:ext>
                </a:extLst>
              </p:cNvPr>
              <p:cNvSpPr/>
              <p:nvPr/>
            </p:nvSpPr>
            <p:spPr>
              <a:xfrm>
                <a:off x="6596632" y="1487973"/>
                <a:ext cx="829259" cy="1197502"/>
              </a:xfrm>
              <a:custGeom>
                <a:avLst/>
                <a:gdLst>
                  <a:gd name="connsiteX0" fmla="*/ 275165 w 763551"/>
                  <a:gd name="connsiteY0" fmla="*/ 0 h 963244"/>
                  <a:gd name="connsiteX1" fmla="*/ 763551 w 763551"/>
                  <a:gd name="connsiteY1" fmla="*/ 481622 h 963244"/>
                  <a:gd name="connsiteX2" fmla="*/ 275165 w 763551"/>
                  <a:gd name="connsiteY2" fmla="*/ 963244 h 963244"/>
                  <a:gd name="connsiteX3" fmla="*/ 2104 w 763551"/>
                  <a:gd name="connsiteY3" fmla="*/ 880991 h 963244"/>
                  <a:gd name="connsiteX4" fmla="*/ 0 w 763551"/>
                  <a:gd name="connsiteY4" fmla="*/ 879279 h 963244"/>
                  <a:gd name="connsiteX5" fmla="*/ 0 w 763551"/>
                  <a:gd name="connsiteY5" fmla="*/ 83965 h 963244"/>
                  <a:gd name="connsiteX6" fmla="*/ 2104 w 763551"/>
                  <a:gd name="connsiteY6" fmla="*/ 82254 h 963244"/>
                  <a:gd name="connsiteX7" fmla="*/ 275165 w 763551"/>
                  <a:gd name="connsiteY7" fmla="*/ 0 h 96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3551" h="963244">
                    <a:moveTo>
                      <a:pt x="275165" y="0"/>
                    </a:moveTo>
                    <a:cubicBezTo>
                      <a:pt x="544893" y="0"/>
                      <a:pt x="763551" y="215630"/>
                      <a:pt x="763551" y="481622"/>
                    </a:cubicBezTo>
                    <a:cubicBezTo>
                      <a:pt x="763551" y="747614"/>
                      <a:pt x="544893" y="963244"/>
                      <a:pt x="275165" y="963244"/>
                    </a:cubicBezTo>
                    <a:cubicBezTo>
                      <a:pt x="174017" y="963244"/>
                      <a:pt x="80051" y="932921"/>
                      <a:pt x="2104" y="880991"/>
                    </a:cubicBezTo>
                    <a:lnTo>
                      <a:pt x="0" y="879279"/>
                    </a:lnTo>
                    <a:lnTo>
                      <a:pt x="0" y="83965"/>
                    </a:lnTo>
                    <a:lnTo>
                      <a:pt x="2104" y="82254"/>
                    </a:lnTo>
                    <a:cubicBezTo>
                      <a:pt x="80051" y="30323"/>
                      <a:pt x="174017" y="0"/>
                      <a:pt x="2751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39700" dist="38100" sx="101000" sy="101000" algn="l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" tIns="45720" rIns="1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/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69596EE-8B50-4804-9ECF-5B6633707333}"/>
                  </a:ext>
                </a:extLst>
              </p:cNvPr>
              <p:cNvSpPr txBox="1"/>
              <p:nvPr/>
            </p:nvSpPr>
            <p:spPr>
              <a:xfrm>
                <a:off x="3620355" y="1973007"/>
                <a:ext cx="2888295" cy="72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 lvl="0">
                  <a:defRPr lang="en-US"/>
                </a:defPPr>
                <a:lvl1pPr algn="ctr">
                  <a:defRPr sz="2000" b="1" kern="0">
                    <a:solidFill>
                      <a:srgbClr val="679A9A"/>
                    </a:solidFill>
                    <a:latin typeface="Sakkal Majalla" panose="02000000000000000000" pitchFamily="2" charset="-78"/>
                    <a:ea typeface="Tahoma" panose="020B0604030504040204" pitchFamily="34" charset="0"/>
                    <a:cs typeface="Sakkal Majalla" panose="02000000000000000000" pitchFamily="2" charset="-78"/>
                  </a:defRPr>
                </a:lvl1pPr>
              </a:lstStyle>
              <a:p>
                <a:r>
                  <a:rPr lang="en-US" sz="1800" dirty="0" smtClean="0">
                    <a:solidFill>
                      <a:schemeClr val="tx1"/>
                    </a:solidFill>
                    <a:latin typeface="+mn-lt"/>
                  </a:rPr>
                  <a:t>HKMA and Bank of </a:t>
                </a:r>
                <a:r>
                  <a:rPr lang="en-US" sz="1800" dirty="0" err="1" smtClean="0">
                    <a:solidFill>
                      <a:schemeClr val="tx1"/>
                    </a:solidFill>
                    <a:latin typeface="+mn-lt"/>
                  </a:rPr>
                  <a:t>Thiland</a:t>
                </a:r>
                <a:endParaRPr lang="en-US" sz="1800" dirty="0">
                  <a:solidFill>
                    <a:schemeClr val="tx1"/>
                  </a:solidFill>
                  <a:latin typeface="+mn-lt"/>
                </a:endParaRPr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368653" y="1517735"/>
                <a:ext cx="3774302" cy="5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 rtl="1"/>
                <a:r>
                  <a:rPr lang="en-US" sz="2000" b="1" dirty="0" smtClean="0">
                    <a:solidFill>
                      <a:srgbClr val="00653B"/>
                    </a:solidFill>
                  </a:rPr>
                  <a:t> </a:t>
                </a: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</a:rPr>
                  <a:t>(</a:t>
                </a:r>
                <a:r>
                  <a:rPr lang="en-US" sz="2000" b="1" dirty="0" err="1">
                    <a:solidFill>
                      <a:schemeClr val="tx2">
                        <a:lumMod val="75000"/>
                      </a:schemeClr>
                    </a:solidFill>
                  </a:rPr>
                  <a:t>Inthanon-LionRock</a:t>
                </a:r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</a:rPr>
                  <a:t>)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 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96" name="Graphic 103">
              <a:extLst>
                <a:ext uri="{FF2B5EF4-FFF2-40B4-BE49-F238E27FC236}">
                  <a16:creationId xmlns:a16="http://schemas.microsoft.com/office/drawing/2014/main" id="{A79A74F9-9813-49C2-BB34-6CB47471D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80115" y="2046361"/>
              <a:ext cx="698011" cy="698011"/>
            </a:xfrm>
            <a:prstGeom prst="rect">
              <a:avLst/>
            </a:prstGeom>
          </p:spPr>
        </p:pic>
      </p:grpSp>
      <p:grpSp>
        <p:nvGrpSpPr>
          <p:cNvPr id="101" name="Group 100"/>
          <p:cNvGrpSpPr/>
          <p:nvPr/>
        </p:nvGrpSpPr>
        <p:grpSpPr>
          <a:xfrm>
            <a:off x="7571854" y="3333563"/>
            <a:ext cx="3068381" cy="952359"/>
            <a:chOff x="6480763" y="1811720"/>
            <a:chExt cx="3709924" cy="1240998"/>
          </a:xfrm>
        </p:grpSpPr>
        <p:grpSp>
          <p:nvGrpSpPr>
            <p:cNvPr id="102" name="Group 101"/>
            <p:cNvGrpSpPr/>
            <p:nvPr/>
          </p:nvGrpSpPr>
          <p:grpSpPr>
            <a:xfrm>
              <a:off x="6480763" y="1811720"/>
              <a:ext cx="3709924" cy="1240998"/>
              <a:chOff x="3715967" y="1487973"/>
              <a:chExt cx="3709924" cy="1240998"/>
            </a:xfrm>
          </p:grpSpPr>
          <p:cxnSp>
            <p:nvCxnSpPr>
              <p:cNvPr id="104" name="Straight Connector 4">
                <a:extLst>
                  <a:ext uri="{FF2B5EF4-FFF2-40B4-BE49-F238E27FC236}">
                    <a16:creationId xmlns:a16="http://schemas.microsoft.com/office/drawing/2014/main" id="{F9B1B34E-E0B0-456F-89FC-054B290259B1}"/>
                  </a:ext>
                </a:extLst>
              </p:cNvPr>
              <p:cNvCxnSpPr>
                <a:stCxn id="105" idx="6"/>
                <a:endCxn id="105" idx="4"/>
              </p:cNvCxnSpPr>
              <p:nvPr/>
            </p:nvCxnSpPr>
            <p:spPr>
              <a:xfrm flipH="1">
                <a:off x="6596632" y="1590231"/>
                <a:ext cx="2285" cy="990859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  <a:effectLst>
                <a:outerShdw blurRad="50800" dist="25400" dir="12000000" algn="r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Freeform: Shape 95">
                <a:extLst>
                  <a:ext uri="{FF2B5EF4-FFF2-40B4-BE49-F238E27FC236}">
                    <a16:creationId xmlns:a16="http://schemas.microsoft.com/office/drawing/2014/main" id="{164BBFF6-8B03-4B47-B283-C9400DD63ABD}"/>
                  </a:ext>
                </a:extLst>
              </p:cNvPr>
              <p:cNvSpPr/>
              <p:nvPr/>
            </p:nvSpPr>
            <p:spPr>
              <a:xfrm>
                <a:off x="6596632" y="1487973"/>
                <a:ext cx="829259" cy="1197502"/>
              </a:xfrm>
              <a:custGeom>
                <a:avLst/>
                <a:gdLst>
                  <a:gd name="connsiteX0" fmla="*/ 275165 w 763551"/>
                  <a:gd name="connsiteY0" fmla="*/ 0 h 963244"/>
                  <a:gd name="connsiteX1" fmla="*/ 763551 w 763551"/>
                  <a:gd name="connsiteY1" fmla="*/ 481622 h 963244"/>
                  <a:gd name="connsiteX2" fmla="*/ 275165 w 763551"/>
                  <a:gd name="connsiteY2" fmla="*/ 963244 h 963244"/>
                  <a:gd name="connsiteX3" fmla="*/ 2104 w 763551"/>
                  <a:gd name="connsiteY3" fmla="*/ 880991 h 963244"/>
                  <a:gd name="connsiteX4" fmla="*/ 0 w 763551"/>
                  <a:gd name="connsiteY4" fmla="*/ 879279 h 963244"/>
                  <a:gd name="connsiteX5" fmla="*/ 0 w 763551"/>
                  <a:gd name="connsiteY5" fmla="*/ 83965 h 963244"/>
                  <a:gd name="connsiteX6" fmla="*/ 2104 w 763551"/>
                  <a:gd name="connsiteY6" fmla="*/ 82254 h 963244"/>
                  <a:gd name="connsiteX7" fmla="*/ 275165 w 763551"/>
                  <a:gd name="connsiteY7" fmla="*/ 0 h 96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3551" h="963244">
                    <a:moveTo>
                      <a:pt x="275165" y="0"/>
                    </a:moveTo>
                    <a:cubicBezTo>
                      <a:pt x="544893" y="0"/>
                      <a:pt x="763551" y="215630"/>
                      <a:pt x="763551" y="481622"/>
                    </a:cubicBezTo>
                    <a:cubicBezTo>
                      <a:pt x="763551" y="747614"/>
                      <a:pt x="544893" y="963244"/>
                      <a:pt x="275165" y="963244"/>
                    </a:cubicBezTo>
                    <a:cubicBezTo>
                      <a:pt x="174017" y="963244"/>
                      <a:pt x="80051" y="932921"/>
                      <a:pt x="2104" y="880991"/>
                    </a:cubicBezTo>
                    <a:lnTo>
                      <a:pt x="0" y="879279"/>
                    </a:lnTo>
                    <a:lnTo>
                      <a:pt x="0" y="83965"/>
                    </a:lnTo>
                    <a:lnTo>
                      <a:pt x="2104" y="82254"/>
                    </a:lnTo>
                    <a:cubicBezTo>
                      <a:pt x="80051" y="30323"/>
                      <a:pt x="174017" y="0"/>
                      <a:pt x="2751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39700" dist="38100" sx="101000" sy="101000" algn="l" rotWithShape="0">
                  <a:prstClr val="black">
                    <a:alpha val="32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" tIns="45720" rIns="1800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rtl="1"/>
                <a:endPara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69596EE-8B50-4804-9ECF-5B6633707333}"/>
                  </a:ext>
                </a:extLst>
              </p:cNvPr>
              <p:cNvSpPr txBox="1"/>
              <p:nvPr/>
            </p:nvSpPr>
            <p:spPr>
              <a:xfrm>
                <a:off x="3715967" y="2007069"/>
                <a:ext cx="2888295" cy="721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>
                <a:defPPr lvl="0">
                  <a:defRPr lang="en-US"/>
                </a:defPPr>
                <a:lvl1pPr algn="ctr">
                  <a:defRPr sz="2000" b="1" kern="0">
                    <a:solidFill>
                      <a:srgbClr val="679A9A"/>
                    </a:solidFill>
                    <a:latin typeface="Sakkal Majalla" panose="02000000000000000000" pitchFamily="2" charset="-78"/>
                    <a:ea typeface="Tahoma" panose="020B0604030504040204" pitchFamily="34" charset="0"/>
                    <a:cs typeface="Sakkal Majalla" panose="02000000000000000000" pitchFamily="2" charset="-78"/>
                  </a:defRPr>
                </a:lvl1pPr>
              </a:lstStyle>
              <a:p>
                <a:r>
                  <a:rPr lang="en-US" sz="1800" dirty="0">
                    <a:solidFill>
                      <a:schemeClr val="tx1"/>
                    </a:solidFill>
                    <a:latin typeface="+mn-lt"/>
                  </a:rPr>
                  <a:t>South African Reserve Bank (SARB) </a:t>
                </a: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4535165" y="1524058"/>
                <a:ext cx="2711729" cy="521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ctr" rtl="1"/>
                <a:r>
                  <a:rPr lang="ar-SA" sz="2000" b="1" dirty="0" smtClean="0">
                    <a:solidFill>
                      <a:srgbClr val="00653B"/>
                    </a:solidFill>
                  </a:rPr>
                  <a:t> 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(</a:t>
                </a:r>
                <a:r>
                  <a:rPr lang="en-US" sz="2000" b="1" dirty="0" err="1" smtClean="0">
                    <a:solidFill>
                      <a:schemeClr val="tx2">
                        <a:lumMod val="75000"/>
                      </a:schemeClr>
                    </a:solidFill>
                  </a:rPr>
                  <a:t>Khokha</a:t>
                </a:r>
                <a:r>
                  <a:rPr lang="en-US" sz="20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)</a:t>
                </a:r>
                <a:endParaRPr lang="en-US" sz="2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103" name="Graphic 103">
              <a:extLst>
                <a:ext uri="{FF2B5EF4-FFF2-40B4-BE49-F238E27FC236}">
                  <a16:creationId xmlns:a16="http://schemas.microsoft.com/office/drawing/2014/main" id="{A79A74F9-9813-49C2-BB34-6CB47471D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380115" y="2046361"/>
              <a:ext cx="698011" cy="698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64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9" y="-10160"/>
            <a:ext cx="12192000" cy="68681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67775" y="3110914"/>
            <a:ext cx="36564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7D5919"/>
                </a:solidFill>
              </a:rPr>
              <a:t>Project Objectives</a:t>
            </a:r>
            <a:endParaRPr lang="en-US" sz="3600" b="1" dirty="0">
              <a:solidFill>
                <a:srgbClr val="7D5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39" y="-71306"/>
            <a:ext cx="12192000" cy="68640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608526" y="6452786"/>
            <a:ext cx="5834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5048" y="911845"/>
            <a:ext cx="7444411" cy="507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00" b="1" dirty="0">
                <a:solidFill>
                  <a:schemeClr val="tx2">
                    <a:lumMod val="75000"/>
                  </a:schemeClr>
                </a:solidFill>
              </a:rPr>
              <a:t>Project Main Objectives</a:t>
            </a:r>
            <a:endParaRPr lang="en-US" sz="35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Donut 24">
            <a:extLst>
              <a:ext uri="{FF2B5EF4-FFF2-40B4-BE49-F238E27FC236}">
                <a16:creationId xmlns:a16="http://schemas.microsoft.com/office/drawing/2014/main" id="{2358F6B7-5407-478C-BBCE-24DB33354B70}"/>
              </a:ext>
            </a:extLst>
          </p:cNvPr>
          <p:cNvSpPr/>
          <p:nvPr/>
        </p:nvSpPr>
        <p:spPr>
          <a:xfrm>
            <a:off x="8701481" y="2852356"/>
            <a:ext cx="1828800" cy="1666842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tx2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75048" y="2307628"/>
            <a:ext cx="7792394" cy="3124538"/>
            <a:chOff x="4267198" y="1570506"/>
            <a:chExt cx="5811194" cy="312453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03CAF90-BEBD-425C-831F-4B573585243A}"/>
                </a:ext>
              </a:extLst>
            </p:cNvPr>
            <p:cNvSpPr txBox="1"/>
            <p:nvPr/>
          </p:nvSpPr>
          <p:spPr>
            <a:xfrm>
              <a:off x="4698180" y="4117086"/>
              <a:ext cx="198931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bg1"/>
                  </a:solidFill>
                </a:rPr>
                <a:t>Get a modern PowerPoint  Presentation that is beautifully designed.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67198" y="1570506"/>
              <a:ext cx="5811193" cy="8925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89207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endParaRPr lang="ar-SA" sz="1600" dirty="0"/>
            </a:p>
            <a:p>
              <a:pPr algn="ctr"/>
              <a:r>
                <a:rPr lang="en-US" dirty="0"/>
                <a:t>To explore, experiment, and gain a deeper understanding of distributed ledger </a:t>
              </a:r>
            </a:p>
            <a:p>
              <a:pPr algn="ctr"/>
              <a:r>
                <a:rPr lang="en-US" dirty="0"/>
                <a:t>technology (DLT) and analyze its maturity;</a:t>
              </a:r>
              <a:endParaRPr lang="ar-SA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67198" y="2608523"/>
              <a:ext cx="581119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53B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 explore an alternative DLT-based cross-border payment solution that can </a:t>
              </a:r>
            </a:p>
            <a:p>
              <a:pPr algn="ctr"/>
              <a:r>
                <a:rPr lang="en-US" dirty="0"/>
                <a:t>overcome inefficiencies in existing cross-border interbank payment channels; </a:t>
              </a:r>
              <a:r>
                <a:rPr lang="ar-SA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ar-SA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67199" y="3328618"/>
              <a:ext cx="5811193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89207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To understand and experiment with the dual issuance of a central-bank digital </a:t>
              </a:r>
            </a:p>
            <a:p>
              <a:pPr algn="ctr"/>
              <a:r>
                <a:rPr lang="en-US" dirty="0"/>
                <a:t>currency;</a:t>
              </a:r>
              <a:endParaRPr lang="ar-SA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67198" y="4048713"/>
              <a:ext cx="581119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653B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To qualify </a:t>
              </a:r>
              <a:r>
                <a:rPr lang="en-US" dirty="0"/>
                <a:t>the </a:t>
              </a:r>
              <a:r>
                <a:rPr lang="en-US" dirty="0" smtClean="0"/>
                <a:t>employees who </a:t>
              </a:r>
              <a:r>
                <a:rPr lang="en-US" dirty="0"/>
                <a:t>will deal with future technologies, and </a:t>
              </a:r>
              <a:r>
                <a:rPr lang="en-US" dirty="0" smtClean="0"/>
                <a:t>understanding </a:t>
              </a:r>
              <a:r>
                <a:rPr lang="en-US" dirty="0"/>
                <a:t>the requirements for issuing a digital </a:t>
              </a:r>
              <a:r>
                <a:rPr lang="en-US" dirty="0" smtClean="0"/>
                <a:t>currency;</a:t>
              </a:r>
              <a:endParaRPr lang="ar-SA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983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853</Words>
  <Application>Microsoft Office PowerPoint</Application>
  <PresentationFormat>Widescreen</PresentationFormat>
  <Paragraphs>128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맑은 고딕</vt:lpstr>
      <vt:lpstr>Agency FB</vt:lpstr>
      <vt:lpstr>Arial</vt:lpstr>
      <vt:lpstr>Calibri</vt:lpstr>
      <vt:lpstr>Calibri Light</vt:lpstr>
      <vt:lpstr>IBM Plex Sans</vt:lpstr>
      <vt:lpstr>IBM Plex Sans ExtraLight</vt:lpstr>
      <vt:lpstr>IBM Plex Sans Regular</vt:lpstr>
      <vt:lpstr>Open Sans Light</vt:lpstr>
      <vt:lpstr>Sakkal Majalla</vt:lpstr>
      <vt:lpstr>Tahoma</vt:lpstr>
      <vt:lpstr>Wingdings</vt:lpstr>
      <vt:lpstr>Office Theme</vt:lpstr>
      <vt:lpstr>PowerPoint Presentation</vt:lpstr>
      <vt:lpstr>TABLE OF CONTENTS</vt:lpstr>
      <vt:lpstr>BUMPER SLIDE HEADLINE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user</dc:creator>
  <cp:lastModifiedBy>Thabet Bakheet Khamis</cp:lastModifiedBy>
  <cp:revision>146</cp:revision>
  <dcterms:created xsi:type="dcterms:W3CDTF">2018-10-23T07:23:07Z</dcterms:created>
  <dcterms:modified xsi:type="dcterms:W3CDTF">2022-11-30T12:00:42Z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d9e9404-3739-4dbf-9fa8-b6ae9df09a7a_Enabled">
    <vt:lpwstr>true</vt:lpwstr>
  </property>
  <property fmtid="{D5CDD505-2E9C-101B-9397-08002B2CF9AE}" pid="3" name="MSIP_Label_1d9e9404-3739-4dbf-9fa8-b6ae9df09a7a_SetDate">
    <vt:lpwstr>2022-11-30T12:00:42Z</vt:lpwstr>
  </property>
  <property fmtid="{D5CDD505-2E9C-101B-9397-08002B2CF9AE}" pid="4" name="MSIP_Label_1d9e9404-3739-4dbf-9fa8-b6ae9df09a7a_Method">
    <vt:lpwstr>Standard</vt:lpwstr>
  </property>
  <property fmtid="{D5CDD505-2E9C-101B-9397-08002B2CF9AE}" pid="5" name="MSIP_Label_1d9e9404-3739-4dbf-9fa8-b6ae9df09a7a_Name">
    <vt:lpwstr>Personal</vt:lpwstr>
  </property>
  <property fmtid="{D5CDD505-2E9C-101B-9397-08002B2CF9AE}" pid="6" name="MSIP_Label_1d9e9404-3739-4dbf-9fa8-b6ae9df09a7a_SiteId">
    <vt:lpwstr>fba6ee03-9647-4c58-86a3-db85ac6de45e</vt:lpwstr>
  </property>
  <property fmtid="{D5CDD505-2E9C-101B-9397-08002B2CF9AE}" pid="7" name="MSIP_Label_1d9e9404-3739-4dbf-9fa8-b6ae9df09a7a_ActionId">
    <vt:lpwstr>34f06f68-90e7-4854-a15a-4c848be0eba7</vt:lpwstr>
  </property>
  <property fmtid="{D5CDD505-2E9C-101B-9397-08002B2CF9AE}" pid="8" name="MSIP_Label_1d9e9404-3739-4dbf-9fa8-b6ae9df09a7a_ContentBits">
    <vt:lpwstr>1</vt:lpwstr>
  </property>
</Properties>
</file>