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12192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22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26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104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0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7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5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13.svg"/><Relationship Id="rId15" Type="http://schemas.openxmlformats.org/officeDocument/2006/relationships/image" Target="../media/image30.png"/><Relationship Id="rId10" Type="http://schemas.openxmlformats.org/officeDocument/2006/relationships/image" Target="../media/image11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7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4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1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8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5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69426" y="34"/>
            <a:ext cx="7606983" cy="6044989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729" b="729"/>
          <a:stretch/>
        </p:blipFill>
        <p:spPr>
          <a:xfrm>
            <a:off x="6126328" y="-17062"/>
            <a:ext cx="6062624" cy="6890409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5" y="6284928"/>
            <a:ext cx="6323019" cy="58088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666458" y="1999750"/>
            <a:ext cx="8856037" cy="191620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Object 6"/>
          <p:cNvSpPr/>
          <p:nvPr/>
        </p:nvSpPr>
        <p:spPr>
          <a:xfrm>
            <a:off x="1730438" y="2200618"/>
            <a:ext cx="9589418" cy="165663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840"/>
              </a:lnSpc>
              <a:buNone/>
            </a:pPr>
            <a:r>
              <a:rPr lang="en-US" sz="28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Working Group</a:t>
            </a:r>
          </a:p>
          <a:p>
            <a:pPr algn="l">
              <a:lnSpc>
                <a:spcPts val="3780"/>
              </a:lnSpc>
              <a:buNone/>
            </a:pPr>
            <a:r>
              <a:rPr lang="en-US" sz="40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Supporting the U.S. Congress on Emerging Science &amp; Tech Issues</a:t>
            </a:r>
            <a:endParaRPr lang="en-US" sz="1600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3426" y="0"/>
            <a:ext cx="8960784" cy="7475256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rcRect l="2" r="2"/>
          <a:stretch/>
        </p:blipFill>
        <p:spPr>
          <a:xfrm>
            <a:off x="333292" y="6437284"/>
            <a:ext cx="1474875" cy="275888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2556228" y="6494128"/>
            <a:ext cx="3640505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MEETING: DECEMBER 8, 2022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151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the AI Accountability Framework?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" y="1019872"/>
            <a:ext cx="1199850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Elements of the AI Accountability Framework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658364"/>
            <a:ext cx="2666333" cy="3466233"/>
          </a:xfrm>
          <a:prstGeom prst="rect">
            <a:avLst/>
          </a:prstGeom>
          <a:solidFill>
            <a:srgbClr val="62A8BB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001" y="2782099"/>
            <a:ext cx="1209373" cy="119985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5286482"/>
            <a:ext cx="3047238" cy="1552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2A29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Governance: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5603585"/>
            <a:ext cx="3047238" cy="7751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Promote accountability by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establishing processes to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manage, operate, and oversee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implementation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332917" y="1658364"/>
            <a:ext cx="2666333" cy="3466233"/>
          </a:xfrm>
          <a:prstGeom prst="rect">
            <a:avLst/>
          </a:prstGeom>
          <a:solidFill>
            <a:srgbClr val="F0B356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97397" y="2953951"/>
            <a:ext cx="942739" cy="885604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332917" y="5286482"/>
            <a:ext cx="3047238" cy="1552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2A29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Data: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3332917" y="5603585"/>
            <a:ext cx="3047238" cy="5618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quality, reliability, and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representativeness of data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sources and processing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1658364"/>
            <a:ext cx="2666333" cy="3466233"/>
          </a:xfrm>
          <a:prstGeom prst="rect">
            <a:avLst/>
          </a:prstGeom>
          <a:solidFill>
            <a:srgbClr val="E66922"/>
          </a:solidFill>
        </p:spPr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76058" y="2703971"/>
            <a:ext cx="1095101" cy="1390302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6189702" y="5286482"/>
            <a:ext cx="3047238" cy="1552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2A29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Performing: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89702" y="5603585"/>
            <a:ext cx="3047238" cy="5618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Produce results that are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consistent with program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objectives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046488" y="1658364"/>
            <a:ext cx="2666333" cy="3466233"/>
          </a:xfrm>
          <a:prstGeom prst="rect">
            <a:avLst/>
          </a:prstGeom>
          <a:solidFill>
            <a:srgbClr val="14558C"/>
          </a:solidFill>
        </p:spPr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70023" y="2828906"/>
            <a:ext cx="1218895" cy="1123669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9046488" y="5286482"/>
            <a:ext cx="3047238" cy="1552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2A2921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Monitoring: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9046488" y="5603585"/>
            <a:ext cx="3047238" cy="3485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reliability and relevance</a:t>
            </a:r>
            <a:b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over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0890" y="-4464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50927" y="-9290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899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009397" y="2675856"/>
            <a:ext cx="5147131" cy="2392111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9" name="Object 8"/>
          <p:cNvSpPr/>
          <p:nvPr/>
        </p:nvSpPr>
        <p:spPr>
          <a:xfrm>
            <a:off x="1199849" y="2805452"/>
            <a:ext cx="5244751" cy="2132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360"/>
              </a:lnSpc>
              <a:buNone/>
            </a:pPr>
            <a:r>
              <a:rPr lang="en-US" sz="24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help managers ensure accountability and responsible use of AI in government programs and processes, we developed a framework. 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910917" y="582814"/>
            <a:ext cx="9180456" cy="109971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780"/>
              </a:lnSpc>
              <a:buNone/>
            </a:pPr>
            <a:r>
              <a:rPr lang="en-US" sz="42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Accountability Framework</a:t>
            </a:r>
          </a:p>
          <a:p>
            <a:pPr algn="l">
              <a:lnSpc>
                <a:spcPts val="3150"/>
              </a:lnSpc>
              <a:buNone/>
            </a:pPr>
            <a:r>
              <a:rPr lang="en-US" sz="35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Providing oversight for AI systems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37190" y="2004097"/>
            <a:ext cx="2993157" cy="3860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1486" y="-156826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51629" y="-66658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570232" y="3599492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91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804534" y="2261771"/>
            <a:ext cx="8476468" cy="837990"/>
          </a:xfrm>
          <a:prstGeom prst="rect">
            <a:avLst/>
          </a:prstGeom>
          <a:solidFill>
            <a:srgbClr val="F5F5F5"/>
          </a:solidFill>
          <a:ln w="12700">
            <a:solidFill>
              <a:srgbClr val="14558C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1994986" y="2414133"/>
            <a:ext cx="8102492" cy="5332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b="1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Research objective: </a:t>
            </a: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what extent has the selected agency incorporated key practices identified in GAO's AI Framework?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895893" y="1109683"/>
            <a:ext cx="9107240" cy="65125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5130"/>
              </a:lnSpc>
              <a:buNone/>
            </a:pPr>
            <a:r>
              <a:rPr lang="en-US" sz="57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Audit of an AI System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804534" y="3599401"/>
            <a:ext cx="8476468" cy="837991"/>
          </a:xfrm>
          <a:prstGeom prst="rect">
            <a:avLst/>
          </a:prstGeom>
          <a:solidFill>
            <a:srgbClr val="F5F5F5"/>
          </a:solidFill>
          <a:ln w="12700">
            <a:solidFill>
              <a:srgbClr val="14558C"/>
            </a:solidFill>
            <a:prstDash val="solid"/>
            <a:miter lim="800000"/>
          </a:ln>
        </p:spPr>
      </p:sp>
      <p:sp>
        <p:nvSpPr>
          <p:cNvPr id="12" name="Object 11"/>
          <p:cNvSpPr/>
          <p:nvPr/>
        </p:nvSpPr>
        <p:spPr>
          <a:xfrm>
            <a:off x="1994985" y="3751763"/>
            <a:ext cx="8165015" cy="5332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b="1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Scope:</a:t>
            </a: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Review 2-3 AI systems/applications within one selected federal agency (chosen based on prior GAO AI expert meetings).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1486" y="-156826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51629" y="-57136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570232" y="3599492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91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823117" y="2099589"/>
            <a:ext cx="10542577" cy="2552062"/>
          </a:xfrm>
          <a:prstGeom prst="rect">
            <a:avLst/>
          </a:prstGeom>
          <a:solidFill>
            <a:srgbClr val="F5F5F5"/>
          </a:solidFill>
          <a:ln w="12700">
            <a:solidFill>
              <a:srgbClr val="14558C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1013568" y="2251951"/>
            <a:ext cx="9904524" cy="224733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b="1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Method: </a:t>
            </a: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Determine the extent to which the selected agency incorporated a specific key practice: 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each system, we will apply 2-3 practices from each principle and associated audit procedure (key questions, audit method/procedure, and interview). 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will collect strategic implementation plans that describe the goals and objectives for the design, development, and deployment of each AI system. Collect data management plans and documentation--data provenance records, inventories, and dictionaries--that describe the sources and origins of data and technology used to collect the data; and review samples of data being used for training to assess whether they are accurate, complete, and valid.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896488" y="522107"/>
            <a:ext cx="9107240" cy="12168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4770"/>
              </a:lnSpc>
              <a:buNone/>
            </a:pPr>
            <a:r>
              <a:rPr lang="en-US" sz="53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Audit of an AI System, continued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2140353" y="4875581"/>
            <a:ext cx="8476479" cy="1104624"/>
          </a:xfrm>
          <a:prstGeom prst="rect">
            <a:avLst/>
          </a:prstGeom>
          <a:solidFill>
            <a:srgbClr val="F5F5F5"/>
          </a:solidFill>
          <a:ln w="12700">
            <a:solidFill>
              <a:srgbClr val="14558C"/>
            </a:solidFill>
            <a:prstDash val="solid"/>
            <a:miter lim="800000"/>
          </a:ln>
        </p:spPr>
      </p:sp>
      <p:sp>
        <p:nvSpPr>
          <p:cNvPr id="12" name="Object 11"/>
          <p:cNvSpPr/>
          <p:nvPr/>
        </p:nvSpPr>
        <p:spPr>
          <a:xfrm>
            <a:off x="2330806" y="5027943"/>
            <a:ext cx="8071472" cy="7998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b="1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Audit team:</a:t>
            </a: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GAO's Innovation Lab (developers and data scientists), Audits Portfolio (auditors), and other relevant teams (domain expertise) as well as lawyers and methodologists.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4" r="4"/>
          <a:stretch/>
        </p:blipFill>
        <p:spPr>
          <a:xfrm>
            <a:off x="0" y="1145976"/>
            <a:ext cx="1275868" cy="2894728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2174" y="-298"/>
            <a:ext cx="4513721" cy="504699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470518" y="168282"/>
            <a:ext cx="2107092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DECEMBER 8, 2022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70" y="-298"/>
            <a:ext cx="2256861" cy="50469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94170" y="168282"/>
            <a:ext cx="1925567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rcRect l="5" r="5"/>
          <a:stretch/>
        </p:blipFill>
        <p:spPr>
          <a:xfrm>
            <a:off x="6483355" y="34"/>
            <a:ext cx="5705597" cy="4534461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7827" y="6351289"/>
            <a:ext cx="7522869" cy="52374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rcRect t="175" b="175"/>
          <a:stretch/>
        </p:blipFill>
        <p:spPr>
          <a:xfrm>
            <a:off x="290445" y="6483389"/>
            <a:ext cx="5324816" cy="274609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571892" y="34"/>
            <a:ext cx="2104373" cy="27709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rcRect l="13" r="13"/>
          <a:stretch/>
        </p:blipFill>
        <p:spPr>
          <a:xfrm>
            <a:off x="9773260" y="4286880"/>
            <a:ext cx="2426489" cy="2569372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rcRect t="1102" b="1102"/>
          <a:stretch/>
        </p:blipFill>
        <p:spPr>
          <a:xfrm>
            <a:off x="7281627" y="-6804"/>
            <a:ext cx="4949434" cy="688861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843655" y="1416936"/>
            <a:ext cx="7584972" cy="355193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8160"/>
              </a:lnSpc>
              <a:buNone/>
            </a:pPr>
            <a:r>
              <a:rPr lang="en-US" sz="68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Questions?</a:t>
            </a:r>
          </a:p>
          <a:p>
            <a:pPr algn="l">
              <a:lnSpc>
                <a:spcPts val="6360"/>
              </a:lnSpc>
              <a:buNone/>
            </a:pPr>
            <a:r>
              <a:rPr lang="en-US" sz="53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look forward to seeing you soon. Thank you! </a:t>
            </a:r>
            <a:endParaRPr lang="en-US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589168" y="-7884"/>
            <a:ext cx="2104373" cy="277092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3"/>
          <a:srcRect l="13" r="13"/>
          <a:stretch/>
        </p:blipFill>
        <p:spPr>
          <a:xfrm>
            <a:off x="9795574" y="4312073"/>
            <a:ext cx="2426489" cy="256937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5"/>
          <a:srcRect t="5" b="5"/>
          <a:stretch/>
        </p:blipFill>
        <p:spPr>
          <a:xfrm>
            <a:off x="6483355" y="34"/>
            <a:ext cx="5748426" cy="4567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4" r="4"/>
          <a:stretch/>
        </p:blipFill>
        <p:spPr>
          <a:xfrm>
            <a:off x="0" y="1145976"/>
            <a:ext cx="1275868" cy="289472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22171" y="-298"/>
            <a:ext cx="4513721" cy="504699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2470524" y="168282"/>
            <a:ext cx="1935985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DECEMBER 8, 2022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61" y="-298"/>
            <a:ext cx="2256861" cy="50469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294159" y="168282"/>
            <a:ext cx="192557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rcRect l="5" r="5"/>
          <a:stretch/>
        </p:blipFill>
        <p:spPr>
          <a:xfrm>
            <a:off x="6483355" y="34"/>
            <a:ext cx="5705597" cy="4534461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7824" y="6351289"/>
            <a:ext cx="7522869" cy="52374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3"/>
          <a:srcRect t="175" b="175"/>
          <a:stretch/>
        </p:blipFill>
        <p:spPr>
          <a:xfrm>
            <a:off x="290445" y="6483389"/>
            <a:ext cx="5324816" cy="274609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571892" y="34"/>
            <a:ext cx="2104373" cy="277092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5"/>
          <a:srcRect l="13" r="13"/>
          <a:stretch/>
        </p:blipFill>
        <p:spPr>
          <a:xfrm>
            <a:off x="9773260" y="4286880"/>
            <a:ext cx="2426489" cy="2569372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6814" y="4648079"/>
            <a:ext cx="5285053" cy="1247463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8"/>
          <a:srcRect t="1102" b="1102"/>
          <a:stretch/>
        </p:blipFill>
        <p:spPr>
          <a:xfrm>
            <a:off x="7281627" y="-6804"/>
            <a:ext cx="4949434" cy="6888610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300729" y="1401015"/>
            <a:ext cx="8499345" cy="6427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5040"/>
              </a:lnSpc>
              <a:buNone/>
            </a:pPr>
            <a:r>
              <a:rPr lang="en-US" sz="56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Today's speakers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2084857" y="5253510"/>
            <a:ext cx="2978593" cy="5396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440"/>
              </a:lnSpc>
              <a:buNone/>
            </a:pPr>
            <a:r>
              <a:rPr lang="en-US" sz="1600" kern="0" spc="0" dirty="0" smtClean="0">
                <a:solidFill>
                  <a:srgbClr val="59595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Science, Technology Assessment, and Analytics Assistant Director</a:t>
            </a:r>
            <a:endParaRPr lang="en-US" dirty="0"/>
          </a:p>
        </p:txBody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589168" y="-7884"/>
            <a:ext cx="2104373" cy="277092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5"/>
          <a:srcRect l="13" r="13"/>
          <a:stretch/>
        </p:blipFill>
        <p:spPr>
          <a:xfrm>
            <a:off x="9795574" y="4312073"/>
            <a:ext cx="2426489" cy="2569372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-6814" y="2794293"/>
            <a:ext cx="5285053" cy="1247463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rcRect b="28566"/>
          <a:stretch/>
        </p:blipFill>
        <p:spPr>
          <a:xfrm>
            <a:off x="229402" y="4434550"/>
            <a:ext cx="1628217" cy="1628217"/>
          </a:xfrm>
          <a:prstGeom prst="ellipse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229402" y="4434550"/>
            <a:ext cx="1628217" cy="1628217"/>
          </a:xfrm>
          <a:prstGeom prst="ellipse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22" name="Object 21"/>
          <p:cNvSpPr/>
          <p:nvPr/>
        </p:nvSpPr>
        <p:spPr>
          <a:xfrm>
            <a:off x="2082179" y="4711166"/>
            <a:ext cx="3129171" cy="45500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50"/>
              </a:lnSpc>
              <a:buNone/>
            </a:pPr>
            <a:r>
              <a:rPr lang="en-US" sz="15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Farahnaaz</a:t>
            </a:r>
          </a:p>
          <a:p>
            <a:pPr algn="l">
              <a:lnSpc>
                <a:spcPts val="1350"/>
              </a:lnSpc>
              <a:buNone/>
            </a:pPr>
            <a:r>
              <a:rPr lang="en-US" sz="15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Khakoo-Mausel, PhD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2080097" y="3399426"/>
            <a:ext cx="2978593" cy="5396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440"/>
              </a:lnSpc>
              <a:buNone/>
            </a:pPr>
            <a:r>
              <a:rPr lang="en-US" sz="1600" kern="0" spc="0" dirty="0" smtClean="0">
                <a:solidFill>
                  <a:srgbClr val="59595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Science, Technology Assessment, and Analytics Managing Director</a:t>
            </a:r>
            <a:endParaRPr lang="en-US" dirty="0"/>
          </a:p>
        </p:txBody>
      </p:sp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2"/>
          <a:srcRect l="5009" r="5009"/>
          <a:stretch/>
        </p:blipFill>
        <p:spPr>
          <a:xfrm>
            <a:off x="191341" y="2516593"/>
            <a:ext cx="1673708" cy="1673708"/>
          </a:xfrm>
          <a:prstGeom prst="ellipse">
            <a:avLst/>
          </a:prstGeom>
        </p:spPr>
      </p:pic>
      <p:sp>
        <p:nvSpPr>
          <p:cNvPr id="25" name="Object 24"/>
          <p:cNvSpPr/>
          <p:nvPr/>
        </p:nvSpPr>
        <p:spPr>
          <a:xfrm>
            <a:off x="191341" y="2516593"/>
            <a:ext cx="1673708" cy="1673708"/>
          </a:xfrm>
          <a:prstGeom prst="ellipse">
            <a:avLst/>
          </a:prstGeom>
          <a:noFill/>
          <a:ln w="25400">
            <a:solidFill>
              <a:srgbClr val="62A8BB"/>
            </a:solidFill>
            <a:prstDash val="solid"/>
            <a:miter lim="800000"/>
          </a:ln>
        </p:spPr>
      </p:sp>
      <p:sp>
        <p:nvSpPr>
          <p:cNvPr id="26" name="Object 25"/>
          <p:cNvSpPr/>
          <p:nvPr/>
        </p:nvSpPr>
        <p:spPr>
          <a:xfrm>
            <a:off x="2080097" y="3043518"/>
            <a:ext cx="3133336" cy="2313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800"/>
              </a:lnSpc>
              <a:buNone/>
            </a:pPr>
            <a:r>
              <a:rPr lang="en-US" sz="20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John Neumann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t="5" b="5"/>
          <a:stretch/>
        </p:blipFill>
        <p:spPr>
          <a:xfrm>
            <a:off x="141083" y="-7884"/>
            <a:ext cx="1037970" cy="1628217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l="1" r="1"/>
          <a:stretch/>
        </p:blipFill>
        <p:spPr>
          <a:xfrm>
            <a:off x="7587908" y="34"/>
            <a:ext cx="4723052" cy="685621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186457" y="164860"/>
            <a:ext cx="8923340" cy="20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620"/>
              </a:lnSpc>
              <a:buNone/>
            </a:pPr>
            <a:r>
              <a:rPr lang="en-US" sz="18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ABOUT GAO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506993" y="2623332"/>
            <a:ext cx="2435417" cy="164533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20"/>
              </a:lnSpc>
              <a:buNone/>
            </a:pPr>
            <a:r>
              <a:rPr lang="en-US" sz="3600" b="1" kern="0" spc="0" dirty="0" smtClean="0">
                <a:solidFill>
                  <a:srgbClr val="F2F2F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Oversight, Insight, Foresight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057606" y="1795163"/>
            <a:ext cx="7803655" cy="29594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400"/>
              </a:lnSpc>
              <a:buSzPct val="100000"/>
              <a:buChar char="•"/>
            </a:pPr>
            <a:r>
              <a:rPr lang="en-US" sz="24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GAO is an independent, nonpartisan agency serving the Congress and helps improve the performance and ensure the accountability of the federal government</a:t>
            </a:r>
          </a:p>
          <a:p>
            <a:pPr marL="242900" indent="-242900" algn="l">
              <a:lnSpc>
                <a:spcPts val="2400"/>
              </a:lnSpc>
              <a:buSzPct val="100000"/>
              <a:buChar char="•"/>
            </a:pPr>
            <a:endParaRPr lang="en-US" sz="2400" kern="0" spc="0" dirty="0" smtClean="0">
              <a:solidFill>
                <a:srgbClr val="072A4D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42900" indent="-242900" algn="l">
              <a:lnSpc>
                <a:spcPts val="2400"/>
              </a:lnSpc>
              <a:buSzPct val="100000"/>
              <a:buChar char="•"/>
            </a:pPr>
            <a:r>
              <a:rPr lang="en-US" sz="24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Core values: </a:t>
            </a:r>
            <a:r>
              <a:rPr lang="en-US" sz="2400" u="sng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Accountability</a:t>
            </a:r>
            <a:r>
              <a:rPr lang="en-US" sz="24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2400" u="sng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Integrity</a:t>
            </a:r>
            <a:r>
              <a:rPr lang="en-US" sz="24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and </a:t>
            </a:r>
            <a:r>
              <a:rPr lang="en-US" sz="2400" u="sng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Reliability</a:t>
            </a:r>
          </a:p>
          <a:p>
            <a:pPr marL="242900" indent="-242900" algn="l">
              <a:lnSpc>
                <a:spcPts val="2400"/>
              </a:lnSpc>
              <a:buSzPct val="100000"/>
              <a:buChar char="•"/>
            </a:pPr>
            <a:endParaRPr lang="en-US" sz="2400" u="sng" kern="0" spc="0" dirty="0" smtClean="0">
              <a:solidFill>
                <a:srgbClr val="072A4D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42900" indent="-242900" algn="l">
              <a:lnSpc>
                <a:spcPts val="2400"/>
              </a:lnSpc>
              <a:buSzPct val="100000"/>
              <a:buChar char="•"/>
            </a:pPr>
            <a:r>
              <a:rPr lang="en-US" sz="2400" kern="0" spc="0" dirty="0" smtClean="0">
                <a:solidFill>
                  <a:srgbClr val="07263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Often called the "Congressional Watchdog"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78294" y="879206"/>
            <a:ext cx="2799650" cy="238065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687104" y="641438"/>
            <a:ext cx="10565221" cy="4369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3420"/>
              </a:lnSpc>
              <a:buNone/>
            </a:pPr>
            <a:r>
              <a:rPr lang="en-US" sz="38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Who We 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7918" y="-9324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2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74" y="6525969"/>
            <a:ext cx="3768916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256200" y="922504"/>
            <a:ext cx="9855103" cy="7969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300"/>
              </a:lnSpc>
              <a:buNone/>
            </a:pPr>
            <a:r>
              <a:rPr lang="en-US" sz="70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Who is STAA?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5762" y="2430833"/>
            <a:ext cx="11097427" cy="280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7918" y="-9324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2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74" y="6525969"/>
            <a:ext cx="3768916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700680" y="1151046"/>
            <a:ext cx="9855097" cy="7969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6300"/>
              </a:lnSpc>
              <a:buNone/>
            </a:pPr>
            <a:r>
              <a:rPr lang="en-US" sz="70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Innovation Lab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904526" y="2694901"/>
            <a:ext cx="8379904" cy="952262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2094978" y="2837740"/>
            <a:ext cx="8812486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Uses emerging technologies to explore and develop cutting-edge analytic, auditing, and cybersecurity solutions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21" y="0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7918" y="-9324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2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74" y="6525969"/>
            <a:ext cx="3768916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682379" y="915362"/>
            <a:ext cx="9891699" cy="126829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5040"/>
              </a:lnSpc>
              <a:buNone/>
            </a:pPr>
            <a:r>
              <a:rPr lang="en-US" sz="56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Combining data science with digital delivery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57037" y="2666333"/>
            <a:ext cx="5075557" cy="3532891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1047489" y="2807387"/>
            <a:ext cx="5173171" cy="32489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Web-based Antifraud Resource</a:t>
            </a:r>
          </a:p>
          <a:p>
            <a:pPr marL="242900" indent="-242900" algn="l">
              <a:lnSpc>
                <a:spcPts val="2660"/>
              </a:lnSpc>
              <a:buSzPct val="100000"/>
              <a:buChar char="•"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Built by the Lab and GAO's fraud experts in Jan. 2022 to help federal officials and the public better understand and combat fraud.</a:t>
            </a:r>
          </a:p>
          <a:p>
            <a:pPr marL="242900" indent="-242900" algn="l">
              <a:lnSpc>
                <a:spcPts val="2660"/>
              </a:lnSpc>
              <a:buSzPct val="100000"/>
              <a:buChar char="•"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Uses Amazon Web Services (AWS) cloud platform to host the website. </a:t>
            </a:r>
          </a:p>
          <a:p>
            <a:pPr marL="242900" indent="-242900" algn="l">
              <a:lnSpc>
                <a:spcPts val="2660"/>
              </a:lnSpc>
              <a:buSzPct val="100000"/>
              <a:buChar char="•"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Utilizes Lambda with Python, as well as Angular JS, among other services.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256363" y="2666333"/>
            <a:ext cx="4850139" cy="3151987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2" name="Object 11"/>
          <p:cNvSpPr/>
          <p:nvPr/>
        </p:nvSpPr>
        <p:spPr>
          <a:xfrm>
            <a:off x="6446814" y="2807387"/>
            <a:ext cx="4899907" cy="286809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 Verification Controls Simulator</a:t>
            </a:r>
          </a:p>
          <a:p>
            <a:pPr marL="242900" indent="-242900" algn="l">
              <a:lnSpc>
                <a:spcPts val="2660"/>
              </a:lnSpc>
              <a:buSzPct val="100000"/>
              <a:buChar char="•"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Interactive web-based resource that helps federal agencies improve controls in their programs and prevent improper payments.</a:t>
            </a:r>
          </a:p>
          <a:p>
            <a:pPr marL="242900" indent="-242900" algn="l">
              <a:lnSpc>
                <a:spcPts val="2660"/>
              </a:lnSpc>
              <a:buSzPct val="100000"/>
              <a:buChar char="•"/>
            </a:pPr>
            <a:r>
              <a:rPr lang="en-US" sz="19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Built using the programming language Shiny (R), and deployed using AWS to enable scaling.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0890" y="-4464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0" y="-9290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91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859443" y="786657"/>
            <a:ext cx="9237526" cy="15257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420"/>
              </a:lnSpc>
              <a:buNone/>
            </a:pPr>
            <a:r>
              <a:rPr lang="en-US" sz="38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GAO's Internal Use of Technology</a:t>
            </a:r>
          </a:p>
          <a:p>
            <a:pPr algn="l">
              <a:lnSpc>
                <a:spcPts val="3420"/>
              </a:lnSpc>
              <a:buNone/>
            </a:pPr>
            <a:r>
              <a:rPr lang="en-US" sz="3800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Congressional activity monitoring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980709" y="2637765"/>
            <a:ext cx="8476468" cy="2666333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10" name="Object 9"/>
          <p:cNvSpPr/>
          <p:nvPr/>
        </p:nvSpPr>
        <p:spPr>
          <a:xfrm>
            <a:off x="2171160" y="2790128"/>
            <a:ext cx="8286017" cy="236160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Automated, web-based tool to monitor Congressional activity and link this activity to GAO products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Uses custom-built natural language processing models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Once fully operational, will enhance GAO's ability to meet Congressional informal needs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example, tool has linked issues like digital ID verification, artificial intelligence, and location-based privacy protection to immediate Congressional needs </a:t>
            </a:r>
          </a:p>
          <a:p>
            <a:pPr marL="242900" indent="-242900" algn="l">
              <a:lnSpc>
                <a:spcPts val="2100"/>
              </a:lnSpc>
              <a:buSzPct val="100000"/>
              <a:buChar char="•"/>
            </a:pPr>
            <a:r>
              <a:rPr lang="en-US" sz="15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Could help inform nature &amp; scope of potential future S&amp;T-related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1368" y="-4464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50927" y="-9290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91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904526" y="2094976"/>
            <a:ext cx="8663496" cy="304084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9" name="Object 8"/>
          <p:cNvSpPr/>
          <p:nvPr/>
        </p:nvSpPr>
        <p:spPr>
          <a:xfrm>
            <a:off x="2094978" y="2245553"/>
            <a:ext cx="8377637" cy="27396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240"/>
              </a:lnSpc>
              <a:buSzPct val="100000"/>
              <a:buChar char="•"/>
            </a:pPr>
            <a:r>
              <a:rPr lang="en-US" sz="16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Exploring use of augmented reality to enhance auditors' capabilities to gather, share, and display evidence</a:t>
            </a:r>
          </a:p>
          <a:p>
            <a:pPr marL="242900" indent="-242900" algn="l">
              <a:lnSpc>
                <a:spcPts val="2240"/>
              </a:lnSpc>
              <a:buSzPct val="100000"/>
              <a:buChar char="•"/>
            </a:pPr>
            <a:r>
              <a:rPr lang="en-US" sz="16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Project provides remote subject matter expert assistance to auditors during travel</a:t>
            </a:r>
          </a:p>
          <a:p>
            <a:pPr marL="242900" indent="-242900" algn="l">
              <a:lnSpc>
                <a:spcPts val="2240"/>
              </a:lnSpc>
              <a:buSzPct val="100000"/>
              <a:buChar char="•"/>
            </a:pPr>
            <a:r>
              <a:rPr lang="en-US" sz="16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Allows for active participation of remote or geographically dispersed staff </a:t>
            </a:r>
          </a:p>
          <a:p>
            <a:pPr marL="242900" indent="-242900" algn="l">
              <a:lnSpc>
                <a:spcPts val="2240"/>
              </a:lnSpc>
              <a:buSzPct val="100000"/>
              <a:buChar char="•"/>
            </a:pPr>
            <a:r>
              <a:rPr lang="en-US" sz="16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Provides novel display of information in 3D</a:t>
            </a:r>
          </a:p>
          <a:p>
            <a:pPr marL="242900" indent="-242900" algn="l">
              <a:lnSpc>
                <a:spcPts val="2240"/>
              </a:lnSpc>
              <a:buSzPct val="100000"/>
              <a:buChar char="•"/>
            </a:pPr>
            <a:r>
              <a:rPr lang="en-US" sz="16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Tool could facilitate knowledge transfer without travel risk or cost for additional personnel, allow remote staff to actively participate during site visits, and easily record and document walk-throughs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900659" y="732051"/>
            <a:ext cx="10197458" cy="7969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6300"/>
              </a:lnSpc>
              <a:buNone/>
            </a:pPr>
            <a:r>
              <a:rPr lang="en-US" sz="70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Augmented Reality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1486" y="-156826"/>
            <a:ext cx="12188952" cy="6856286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17" r="17"/>
          <a:stretch/>
        </p:blipFill>
        <p:spPr>
          <a:xfrm>
            <a:off x="-51629" y="-66658"/>
            <a:ext cx="4159799" cy="686557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rcRect t="30" b="30"/>
          <a:stretch/>
        </p:blipFill>
        <p:spPr>
          <a:xfrm>
            <a:off x="9493972" y="3607376"/>
            <a:ext cx="2687062" cy="325679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3248" y="6357389"/>
            <a:ext cx="6389677" cy="5142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519480" y="6525969"/>
            <a:ext cx="3768910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300"/>
              </a:lnSpc>
              <a:buNone/>
            </a:pPr>
            <a:r>
              <a:rPr lang="en-US" sz="1300" b="1" kern="0" spc="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INTOSAI MEETING | DECEMBER 8, 2022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rcRect l="2" r="2"/>
          <a:stretch/>
        </p:blipFill>
        <p:spPr>
          <a:xfrm>
            <a:off x="480835" y="6451717"/>
            <a:ext cx="1323736" cy="24761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2542542" y="2750252"/>
            <a:ext cx="6620892" cy="1041834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9" name="Object 8"/>
          <p:cNvSpPr/>
          <p:nvPr/>
        </p:nvSpPr>
        <p:spPr>
          <a:xfrm>
            <a:off x="2732993" y="2889371"/>
            <a:ext cx="6862070" cy="7635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800"/>
              </a:lnSpc>
              <a:buSzPct val="100000"/>
              <a:buChar char="•"/>
            </a:pPr>
            <a:r>
              <a:rPr lang="en-US" sz="20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Framework (GAO-21-519SP)</a:t>
            </a:r>
          </a:p>
          <a:p>
            <a:pPr marL="242900" indent="-242900" algn="l">
              <a:lnSpc>
                <a:spcPts val="2800"/>
              </a:lnSpc>
              <a:buSzPct val="100000"/>
              <a:buChar char="•"/>
            </a:pPr>
            <a:r>
              <a:rPr lang="en-US" sz="2000" kern="0" spc="0" dirty="0" smtClean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Services Academy (GAO-22-105388) 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854676" y="1075015"/>
            <a:ext cx="9237526" cy="13109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420"/>
              </a:lnSpc>
              <a:buNone/>
            </a:pPr>
            <a:r>
              <a:rPr lang="en-US" sz="3800" b="1" kern="0" spc="0" dirty="0" smtClean="0">
                <a:solidFill>
                  <a:srgbClr val="072A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STAA's Interdisciplinary Support to Congress on AI Technology and Its Implications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601</Words>
  <Application>Microsoft Office PowerPoint</Application>
  <PresentationFormat>Widescreen</PresentationFormat>
  <Paragraphs>94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Montserrat Medium</vt:lpstr>
      <vt:lpstr>Montserrat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Haleema Rashed Al Ajami</cp:lastModifiedBy>
  <cp:revision>5</cp:revision>
  <dcterms:created xsi:type="dcterms:W3CDTF">2022-12-01T23:34:15Z</dcterms:created>
  <dcterms:modified xsi:type="dcterms:W3CDTF">2022-12-07T16:49:27Z</dcterms:modified>
</cp:coreProperties>
</file>