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258" r:id="rId4"/>
    <p:sldId id="259" r:id="rId5"/>
    <p:sldId id="264" r:id="rId6"/>
    <p:sldId id="265" r:id="rId7"/>
    <p:sldId id="266" r:id="rId8"/>
    <p:sldId id="260" r:id="rId9"/>
    <p:sldId id="269" r:id="rId10"/>
    <p:sldId id="270" r:id="rId11"/>
    <p:sldId id="271" r:id="rId12"/>
    <p:sldId id="272" r:id="rId13"/>
    <p:sldId id="273" r:id="rId14"/>
    <p:sldId id="274" r:id="rId15"/>
    <p:sldId id="267" r:id="rId16"/>
    <p:sldId id="261" r:id="rId17"/>
    <p:sldId id="26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6278"/>
    <a:srgbClr val="6192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9" d="100"/>
          <a:sy n="99" d="100"/>
        </p:scale>
        <p:origin x="78" y="4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BAF96C-C514-4558-BCFC-5EFB0C1B43E8}" type="datetimeFigureOut">
              <a:rPr lang="en-US" smtClean="0"/>
              <a:t>05-Dec-22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74255-6FDA-4D1A-898C-A4A860A5C955}" type="slidenum">
              <a:rPr lang="en-US" smtClean="0"/>
              <a:t>‹#›</a:t>
            </a:fld>
            <a:endParaRPr lang="en-US"/>
          </a:p>
        </p:txBody>
      </p:sp>
    </p:spTree>
    <p:extLst>
      <p:ext uri="{BB962C8B-B14F-4D97-AF65-F5344CB8AC3E}">
        <p14:creationId xmlns:p14="http://schemas.microsoft.com/office/powerpoint/2010/main" val="3773479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BAF96C-C514-4558-BCFC-5EFB0C1B43E8}" type="datetimeFigureOut">
              <a:rPr lang="en-US" smtClean="0"/>
              <a:t>05-Dec-22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74255-6FDA-4D1A-898C-A4A860A5C955}" type="slidenum">
              <a:rPr lang="en-US" smtClean="0"/>
              <a:t>‹#›</a:t>
            </a:fld>
            <a:endParaRPr lang="en-US"/>
          </a:p>
        </p:txBody>
      </p:sp>
    </p:spTree>
    <p:extLst>
      <p:ext uri="{BB962C8B-B14F-4D97-AF65-F5344CB8AC3E}">
        <p14:creationId xmlns:p14="http://schemas.microsoft.com/office/powerpoint/2010/main" val="3902597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BAF96C-C514-4558-BCFC-5EFB0C1B43E8}" type="datetimeFigureOut">
              <a:rPr lang="en-US" smtClean="0"/>
              <a:t>05-Dec-22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74255-6FDA-4D1A-898C-A4A860A5C955}" type="slidenum">
              <a:rPr lang="en-US" smtClean="0"/>
              <a:t>‹#›</a:t>
            </a:fld>
            <a:endParaRPr lang="en-US"/>
          </a:p>
        </p:txBody>
      </p:sp>
    </p:spTree>
    <p:extLst>
      <p:ext uri="{BB962C8B-B14F-4D97-AF65-F5344CB8AC3E}">
        <p14:creationId xmlns:p14="http://schemas.microsoft.com/office/powerpoint/2010/main" val="1067030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BAF96C-C514-4558-BCFC-5EFB0C1B43E8}" type="datetimeFigureOut">
              <a:rPr lang="en-US" smtClean="0"/>
              <a:t>05-Dec-22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74255-6FDA-4D1A-898C-A4A860A5C955}" type="slidenum">
              <a:rPr lang="en-US" smtClean="0"/>
              <a:t>‹#›</a:t>
            </a:fld>
            <a:endParaRPr lang="en-US"/>
          </a:p>
        </p:txBody>
      </p:sp>
    </p:spTree>
    <p:extLst>
      <p:ext uri="{BB962C8B-B14F-4D97-AF65-F5344CB8AC3E}">
        <p14:creationId xmlns:p14="http://schemas.microsoft.com/office/powerpoint/2010/main" val="652486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EBAF96C-C514-4558-BCFC-5EFB0C1B43E8}" type="datetimeFigureOut">
              <a:rPr lang="en-US" smtClean="0"/>
              <a:t>05-Dec-22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74255-6FDA-4D1A-898C-A4A860A5C955}" type="slidenum">
              <a:rPr lang="en-US" smtClean="0"/>
              <a:t>‹#›</a:t>
            </a:fld>
            <a:endParaRPr lang="en-US"/>
          </a:p>
        </p:txBody>
      </p:sp>
    </p:spTree>
    <p:extLst>
      <p:ext uri="{BB962C8B-B14F-4D97-AF65-F5344CB8AC3E}">
        <p14:creationId xmlns:p14="http://schemas.microsoft.com/office/powerpoint/2010/main" val="361224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BAF96C-C514-4558-BCFC-5EFB0C1B43E8}" type="datetimeFigureOut">
              <a:rPr lang="en-US" smtClean="0"/>
              <a:t>05-Dec-22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F74255-6FDA-4D1A-898C-A4A860A5C955}" type="slidenum">
              <a:rPr lang="en-US" smtClean="0"/>
              <a:t>‹#›</a:t>
            </a:fld>
            <a:endParaRPr lang="en-US"/>
          </a:p>
        </p:txBody>
      </p:sp>
    </p:spTree>
    <p:extLst>
      <p:ext uri="{BB962C8B-B14F-4D97-AF65-F5344CB8AC3E}">
        <p14:creationId xmlns:p14="http://schemas.microsoft.com/office/powerpoint/2010/main" val="3155945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BAF96C-C514-4558-BCFC-5EFB0C1B43E8}" type="datetimeFigureOut">
              <a:rPr lang="en-US" smtClean="0"/>
              <a:t>05-Dec-22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F74255-6FDA-4D1A-898C-A4A860A5C955}" type="slidenum">
              <a:rPr lang="en-US" smtClean="0"/>
              <a:t>‹#›</a:t>
            </a:fld>
            <a:endParaRPr lang="en-US"/>
          </a:p>
        </p:txBody>
      </p:sp>
    </p:spTree>
    <p:extLst>
      <p:ext uri="{BB962C8B-B14F-4D97-AF65-F5344CB8AC3E}">
        <p14:creationId xmlns:p14="http://schemas.microsoft.com/office/powerpoint/2010/main" val="205562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BAF96C-C514-4558-BCFC-5EFB0C1B43E8}" type="datetimeFigureOut">
              <a:rPr lang="en-US" smtClean="0"/>
              <a:t>05-Dec-22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F74255-6FDA-4D1A-898C-A4A860A5C955}" type="slidenum">
              <a:rPr lang="en-US" smtClean="0"/>
              <a:t>‹#›</a:t>
            </a:fld>
            <a:endParaRPr lang="en-US"/>
          </a:p>
        </p:txBody>
      </p:sp>
    </p:spTree>
    <p:extLst>
      <p:ext uri="{BB962C8B-B14F-4D97-AF65-F5344CB8AC3E}">
        <p14:creationId xmlns:p14="http://schemas.microsoft.com/office/powerpoint/2010/main" val="2759101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BAF96C-C514-4558-BCFC-5EFB0C1B43E8}" type="datetimeFigureOut">
              <a:rPr lang="en-US" smtClean="0"/>
              <a:t>05-Dec-22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F74255-6FDA-4D1A-898C-A4A860A5C955}" type="slidenum">
              <a:rPr lang="en-US" smtClean="0"/>
              <a:t>‹#›</a:t>
            </a:fld>
            <a:endParaRPr lang="en-US"/>
          </a:p>
        </p:txBody>
      </p:sp>
    </p:spTree>
    <p:extLst>
      <p:ext uri="{BB962C8B-B14F-4D97-AF65-F5344CB8AC3E}">
        <p14:creationId xmlns:p14="http://schemas.microsoft.com/office/powerpoint/2010/main" val="2888950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EBAF96C-C514-4558-BCFC-5EFB0C1B43E8}" type="datetimeFigureOut">
              <a:rPr lang="en-US" smtClean="0"/>
              <a:t>05-Dec-22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F74255-6FDA-4D1A-898C-A4A860A5C955}" type="slidenum">
              <a:rPr lang="en-US" smtClean="0"/>
              <a:t>‹#›</a:t>
            </a:fld>
            <a:endParaRPr lang="en-US"/>
          </a:p>
        </p:txBody>
      </p:sp>
    </p:spTree>
    <p:extLst>
      <p:ext uri="{BB962C8B-B14F-4D97-AF65-F5344CB8AC3E}">
        <p14:creationId xmlns:p14="http://schemas.microsoft.com/office/powerpoint/2010/main" val="641337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EBAF96C-C514-4558-BCFC-5EFB0C1B43E8}" type="datetimeFigureOut">
              <a:rPr lang="en-US" smtClean="0"/>
              <a:t>05-Dec-22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F74255-6FDA-4D1A-898C-A4A860A5C955}" type="slidenum">
              <a:rPr lang="en-US" smtClean="0"/>
              <a:t>‹#›</a:t>
            </a:fld>
            <a:endParaRPr lang="en-US"/>
          </a:p>
        </p:txBody>
      </p:sp>
    </p:spTree>
    <p:extLst>
      <p:ext uri="{BB962C8B-B14F-4D97-AF65-F5344CB8AC3E}">
        <p14:creationId xmlns:p14="http://schemas.microsoft.com/office/powerpoint/2010/main" val="126701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BAF96C-C514-4558-BCFC-5EFB0C1B43E8}" type="datetimeFigureOut">
              <a:rPr lang="en-US" smtClean="0"/>
              <a:t>05-Dec-22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F74255-6FDA-4D1A-898C-A4A860A5C955}" type="slidenum">
              <a:rPr lang="en-US" smtClean="0"/>
              <a:t>‹#›</a:t>
            </a:fld>
            <a:endParaRPr lang="en-US"/>
          </a:p>
        </p:txBody>
      </p:sp>
    </p:spTree>
    <p:extLst>
      <p:ext uri="{BB962C8B-B14F-4D97-AF65-F5344CB8AC3E}">
        <p14:creationId xmlns:p14="http://schemas.microsoft.com/office/powerpoint/2010/main" val="1387230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2.png"/><Relationship Id="rId5" Type="http://schemas.openxmlformats.org/officeDocument/2006/relationships/image" Target="../media/image12.jpe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4.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6795436" y="3975234"/>
            <a:ext cx="3821229" cy="89514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9438" y="3186678"/>
            <a:ext cx="2333224" cy="1683705"/>
          </a:xfrm>
          <a:prstGeom prst="rect">
            <a:avLst/>
          </a:prstGeom>
        </p:spPr>
      </p:pic>
    </p:spTree>
    <p:extLst>
      <p:ext uri="{BB962C8B-B14F-4D97-AF65-F5344CB8AC3E}">
        <p14:creationId xmlns:p14="http://schemas.microsoft.com/office/powerpoint/2010/main" val="25492210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38200" y="506003"/>
            <a:ext cx="10515600" cy="1325563"/>
          </a:xfrm>
        </p:spPr>
        <p:txBody>
          <a:bodyPr>
            <a:normAutofit/>
          </a:bodyPr>
          <a:lstStyle/>
          <a:p>
            <a:r>
              <a:rPr lang="en-US" sz="2800" b="1" u="sng" smtClean="0">
                <a:solidFill>
                  <a:srgbClr val="C00000"/>
                </a:solidFill>
                <a:latin typeface="Times New Roman" panose="02020603050405020304" pitchFamily="18" charset="0"/>
                <a:cs typeface="Times New Roman" panose="02020603050405020304" pitchFamily="18" charset="0"/>
              </a:rPr>
              <a:t>Challenge Points:</a:t>
            </a:r>
            <a:endParaRPr lang="en-US" sz="2800" b="1" u="sng" dirty="0">
              <a:solidFill>
                <a:srgbClr val="C00000"/>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34495" y="232012"/>
            <a:ext cx="1351334" cy="975152"/>
          </a:xfrm>
          <a:prstGeom prst="rect">
            <a:avLst/>
          </a:prstGeom>
        </p:spPr>
      </p:pic>
      <p:sp>
        <p:nvSpPr>
          <p:cNvPr id="11" name="Content Placeholder 2"/>
          <p:cNvSpPr>
            <a:spLocks noGrp="1"/>
          </p:cNvSpPr>
          <p:nvPr>
            <p:ph idx="1"/>
          </p:nvPr>
        </p:nvSpPr>
        <p:spPr>
          <a:xfrm>
            <a:off x="838200" y="1989250"/>
            <a:ext cx="6925573" cy="4863042"/>
          </a:xfrm>
        </p:spPr>
        <p:txBody>
          <a:bodyPr>
            <a:normAutofit/>
          </a:bodyPr>
          <a:lstStyle/>
          <a:p>
            <a:pPr marL="0" indent="0">
              <a:buNone/>
            </a:pPr>
            <a:endParaRPr lang="en-US" sz="2000" dirty="0" smtClean="0">
              <a:latin typeface="Times New Roman" panose="02020603050405020304" pitchFamily="18" charset="0"/>
              <a:cs typeface="Times New Roman" panose="02020603050405020304" pitchFamily="18" charset="0"/>
            </a:endParaRPr>
          </a:p>
          <a:p>
            <a:pPr marL="0" indent="0">
              <a:buNone/>
            </a:pPr>
            <a:r>
              <a:rPr lang="en-US" sz="2000" b="1" u="sng" dirty="0" smtClean="0">
                <a:latin typeface="Times New Roman" panose="02020603050405020304" pitchFamily="18" charset="0"/>
                <a:cs typeface="Times New Roman" panose="02020603050405020304" pitchFamily="18" charset="0"/>
              </a:rPr>
              <a:t>Pain </a:t>
            </a:r>
            <a:r>
              <a:rPr lang="en-US" sz="2000" b="1" u="sng" smtClean="0">
                <a:latin typeface="Times New Roman" panose="02020603050405020304" pitchFamily="18" charset="0"/>
                <a:cs typeface="Times New Roman" panose="02020603050405020304" pitchFamily="18" charset="0"/>
              </a:rPr>
              <a:t>Point 1</a:t>
            </a:r>
            <a:r>
              <a:rPr lang="en-US" sz="2000" b="1" smtClean="0">
                <a:latin typeface="Times New Roman" panose="02020603050405020304" pitchFamily="18" charset="0"/>
                <a:cs typeface="Times New Roman" panose="02020603050405020304" pitchFamily="18" charset="0"/>
              </a:rPr>
              <a:t> </a:t>
            </a:r>
          </a:p>
          <a:p>
            <a:pPr>
              <a:buFontTx/>
              <a:buChar char="-"/>
            </a:pPr>
            <a:r>
              <a:rPr lang="en-US" sz="2000" smtClean="0">
                <a:latin typeface="Times New Roman" panose="02020603050405020304" pitchFamily="18" charset="0"/>
                <a:cs typeface="Times New Roman" panose="02020603050405020304" pitchFamily="18" charset="0"/>
              </a:rPr>
              <a:t>Comparing </a:t>
            </a:r>
            <a:r>
              <a:rPr lang="en-US" sz="2000" dirty="0">
                <a:latin typeface="Times New Roman" panose="02020603050405020304" pitchFamily="18" charset="0"/>
                <a:cs typeface="Times New Roman" panose="02020603050405020304" pitchFamily="18" charset="0"/>
              </a:rPr>
              <a:t>the sheet information </a:t>
            </a:r>
            <a:r>
              <a:rPr lang="en-US" sz="2000">
                <a:latin typeface="Times New Roman" panose="02020603050405020304" pitchFamily="18" charset="0"/>
                <a:cs typeface="Times New Roman" panose="02020603050405020304" pitchFamily="18" charset="0"/>
              </a:rPr>
              <a:t>to </a:t>
            </a:r>
            <a:r>
              <a:rPr lang="en-US" sz="200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actual </a:t>
            </a:r>
            <a:r>
              <a:rPr lang="en-US" sz="2000" dirty="0" smtClean="0">
                <a:latin typeface="Times New Roman" panose="02020603050405020304" pitchFamily="18" charset="0"/>
                <a:cs typeface="Times New Roman" panose="02020603050405020304" pitchFamily="18" charset="0"/>
              </a:rPr>
              <a:t>amount </a:t>
            </a:r>
            <a:r>
              <a:rPr lang="en-US" sz="2000" dirty="0">
                <a:latin typeface="Times New Roman" panose="02020603050405020304" pitchFamily="18" charset="0"/>
                <a:cs typeface="Times New Roman" panose="02020603050405020304" pitchFamily="18" charset="0"/>
              </a:rPr>
              <a:t>received </a:t>
            </a:r>
            <a:r>
              <a:rPr lang="en-US" sz="2000" dirty="0" smtClean="0">
                <a:latin typeface="Times New Roman" panose="02020603050405020304" pitchFamily="18" charset="0"/>
                <a:cs typeface="Times New Roman" panose="02020603050405020304" pitchFamily="18" charset="0"/>
              </a:rPr>
              <a:t>from </a:t>
            </a:r>
            <a:r>
              <a:rPr lang="en-US" sz="2000" b="1" dirty="0" smtClean="0">
                <a:latin typeface="Times New Roman" panose="02020603050405020304" pitchFamily="18" charset="0"/>
                <a:cs typeface="Times New Roman" panose="02020603050405020304" pitchFamily="18" charset="0"/>
              </a:rPr>
              <a:t>image-based </a:t>
            </a:r>
            <a:r>
              <a:rPr lang="en-US" sz="2000" b="1" smtClean="0">
                <a:latin typeface="Times New Roman" panose="02020603050405020304" pitchFamily="18" charset="0"/>
                <a:cs typeface="Times New Roman" panose="02020603050405020304" pitchFamily="18" charset="0"/>
              </a:rPr>
              <a:t>receipts</a:t>
            </a:r>
            <a:r>
              <a:rPr lang="en-US" sz="200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marL="457200" lvl="1" indent="0">
              <a:buNone/>
            </a:pPr>
            <a:r>
              <a:rPr lang="en-US" sz="2000" b="1" smtClean="0">
                <a:solidFill>
                  <a:schemeClr val="accent1">
                    <a:lumMod val="50000"/>
                  </a:schemeClr>
                </a:solidFill>
                <a:latin typeface="Times New Roman" panose="02020603050405020304" pitchFamily="18" charset="0"/>
                <a:cs typeface="Times New Roman" panose="02020603050405020304" pitchFamily="18" charset="0"/>
              </a:rPr>
              <a:t>&gt; Solved </a:t>
            </a:r>
            <a:r>
              <a:rPr lang="en-US" sz="2000" b="1" dirty="0">
                <a:solidFill>
                  <a:schemeClr val="accent1">
                    <a:lumMod val="50000"/>
                  </a:schemeClr>
                </a:solidFill>
                <a:latin typeface="Times New Roman" panose="02020603050405020304" pitchFamily="18" charset="0"/>
                <a:cs typeface="Times New Roman" panose="02020603050405020304" pitchFamily="18" charset="0"/>
              </a:rPr>
              <a:t>u</a:t>
            </a:r>
            <a:r>
              <a:rPr lang="en-US" sz="2000" b="1" dirty="0" smtClean="0">
                <a:solidFill>
                  <a:schemeClr val="accent1">
                    <a:lumMod val="50000"/>
                  </a:schemeClr>
                </a:solidFill>
                <a:latin typeface="Times New Roman" panose="02020603050405020304" pitchFamily="18" charset="0"/>
                <a:cs typeface="Times New Roman" panose="02020603050405020304" pitchFamily="18" charset="0"/>
              </a:rPr>
              <a:t>sing AI </a:t>
            </a:r>
            <a:r>
              <a:rPr lang="en-US" sz="2000" b="1" smtClean="0">
                <a:solidFill>
                  <a:schemeClr val="accent1">
                    <a:lumMod val="50000"/>
                  </a:schemeClr>
                </a:solidFill>
                <a:latin typeface="Times New Roman" panose="02020603050405020304" pitchFamily="18" charset="0"/>
                <a:cs typeface="Times New Roman" panose="02020603050405020304" pitchFamily="18" charset="0"/>
              </a:rPr>
              <a:t>- OCR</a:t>
            </a:r>
            <a:endParaRPr lang="en-US" sz="2000" dirty="0" smtClean="0">
              <a:latin typeface="Times New Roman" panose="02020603050405020304" pitchFamily="18" charset="0"/>
              <a:cs typeface="Times New Roman" panose="02020603050405020304" pitchFamily="18" charset="0"/>
            </a:endParaRPr>
          </a:p>
          <a:p>
            <a:pPr marL="0" indent="0">
              <a:buNone/>
            </a:pPr>
            <a:endParaRPr lang="en-US" sz="2000" dirty="0" smtClean="0">
              <a:latin typeface="Times New Roman" panose="02020603050405020304" pitchFamily="18" charset="0"/>
              <a:cs typeface="Times New Roman" panose="02020603050405020304" pitchFamily="18" charset="0"/>
            </a:endParaRPr>
          </a:p>
          <a:p>
            <a:pPr marL="0" indent="0">
              <a:buNone/>
            </a:pPr>
            <a:r>
              <a:rPr lang="en-US" sz="2000" b="1" u="sng" dirty="0" smtClean="0">
                <a:latin typeface="Times New Roman" panose="02020603050405020304" pitchFamily="18" charset="0"/>
                <a:cs typeface="Times New Roman" panose="02020603050405020304" pitchFamily="18" charset="0"/>
              </a:rPr>
              <a:t>Pain </a:t>
            </a:r>
            <a:r>
              <a:rPr lang="en-US" sz="2000" b="1" u="sng" smtClean="0">
                <a:latin typeface="Times New Roman" panose="02020603050405020304" pitchFamily="18" charset="0"/>
                <a:cs typeface="Times New Roman" panose="02020603050405020304" pitchFamily="18" charset="0"/>
              </a:rPr>
              <a:t>Point 2</a:t>
            </a:r>
          </a:p>
          <a:p>
            <a:pPr marL="0" indent="0">
              <a:buNone/>
            </a:pPr>
            <a:r>
              <a:rPr lang="en-US" sz="2000" b="1" smtClean="0">
                <a:latin typeface="Times New Roman" panose="02020603050405020304" pitchFamily="18" charset="0"/>
                <a:cs typeface="Times New Roman" panose="02020603050405020304" pitchFamily="18" charset="0"/>
              </a:rPr>
              <a:t>- </a:t>
            </a:r>
            <a:r>
              <a:rPr lang="en-US" sz="2000" smtClean="0">
                <a:latin typeface="Times New Roman" panose="02020603050405020304" pitchFamily="18" charset="0"/>
                <a:cs typeface="Times New Roman" panose="02020603050405020304" pitchFamily="18" charset="0"/>
              </a:rPr>
              <a:t>Analyzing </a:t>
            </a:r>
            <a:r>
              <a:rPr lang="en-US" sz="2000" dirty="0">
                <a:latin typeface="Times New Roman" panose="02020603050405020304" pitchFamily="18" charset="0"/>
                <a:cs typeface="Times New Roman" panose="02020603050405020304" pitchFamily="18" charset="0"/>
              </a:rPr>
              <a:t>information </a:t>
            </a:r>
            <a:r>
              <a:rPr lang="en-US" sz="2000" dirty="0" smtClean="0">
                <a:latin typeface="Times New Roman" panose="02020603050405020304" pitchFamily="18" charset="0"/>
                <a:cs typeface="Times New Roman" panose="02020603050405020304" pitchFamily="18" charset="0"/>
              </a:rPr>
              <a:t>over </a:t>
            </a:r>
            <a:r>
              <a:rPr lang="en-US" sz="2000" b="1" dirty="0" smtClean="0">
                <a:latin typeface="Times New Roman" panose="02020603050405020304" pitchFamily="18" charset="0"/>
                <a:cs typeface="Times New Roman" panose="02020603050405020304" pitchFamily="18" charset="0"/>
              </a:rPr>
              <a:t>330 </a:t>
            </a:r>
            <a:r>
              <a:rPr lang="en-US" sz="2000" smtClean="0">
                <a:latin typeface="Times New Roman" panose="02020603050405020304" pitchFamily="18" charset="0"/>
                <a:cs typeface="Times New Roman" panose="02020603050405020304" pitchFamily="18" charset="0"/>
              </a:rPr>
              <a:t>sheets on </a:t>
            </a:r>
            <a:r>
              <a:rPr lang="en-US" sz="2000" dirty="0" smtClean="0">
                <a:latin typeface="Times New Roman" panose="02020603050405020304" pitchFamily="18" charset="0"/>
                <a:cs typeface="Times New Roman" panose="02020603050405020304" pitchFamily="18" charset="0"/>
              </a:rPr>
              <a:t>monthly basis.</a:t>
            </a:r>
          </a:p>
          <a:p>
            <a:pPr marL="0" indent="0">
              <a:buNone/>
            </a:pPr>
            <a:r>
              <a:rPr lang="en-US" sz="2000" b="1" dirty="0" smtClean="0">
                <a:solidFill>
                  <a:schemeClr val="accent1">
                    <a:lumMod val="50000"/>
                  </a:schemeClr>
                </a:solidFill>
                <a:latin typeface="Times New Roman" panose="02020603050405020304" pitchFamily="18" charset="0"/>
                <a:cs typeface="Times New Roman" panose="02020603050405020304" pitchFamily="18" charset="0"/>
              </a:rPr>
              <a:t>      &gt; Solved using RPA</a:t>
            </a:r>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14330" y="3063604"/>
            <a:ext cx="1941545" cy="1941545"/>
          </a:xfrm>
          <a:prstGeom prst="rect">
            <a:avLst/>
          </a:prstGeom>
        </p:spPr>
      </p:pic>
      <p:pic>
        <p:nvPicPr>
          <p:cNvPr id="2050" name="Picture 2" descr="Microsoft App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69145" y="2848096"/>
            <a:ext cx="784655" cy="78465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obotic Process Automation (RPA) | TTEC"/>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53091" y="5005149"/>
            <a:ext cx="864021" cy="86233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9177363" y="141085"/>
            <a:ext cx="2890569" cy="71556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22647" y="141085"/>
            <a:ext cx="1362635" cy="983307"/>
          </a:xfrm>
          <a:prstGeom prst="rect">
            <a:avLst/>
          </a:prstGeom>
        </p:spPr>
      </p:pic>
    </p:spTree>
    <p:extLst>
      <p:ext uri="{BB962C8B-B14F-4D97-AF65-F5344CB8AC3E}">
        <p14:creationId xmlns:p14="http://schemas.microsoft.com/office/powerpoint/2010/main" val="42727103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Left Brace 8"/>
          <p:cNvSpPr/>
          <p:nvPr/>
        </p:nvSpPr>
        <p:spPr>
          <a:xfrm rot="16200000">
            <a:off x="3891032" y="3227485"/>
            <a:ext cx="73063" cy="5868964"/>
          </a:xfrm>
          <a:prstGeom prst="leftBrace">
            <a:avLst>
              <a:gd name="adj1" fmla="val 8333"/>
              <a:gd name="adj2" fmla="val 50962"/>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cxnSp>
        <p:nvCxnSpPr>
          <p:cNvPr id="13" name="Straight Arrow Connector 12"/>
          <p:cNvCxnSpPr/>
          <p:nvPr/>
        </p:nvCxnSpPr>
        <p:spPr>
          <a:xfrm flipH="1" flipV="1">
            <a:off x="4898018" y="1833494"/>
            <a:ext cx="13847" cy="28143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p:nvSpPr>
        <p:spPr>
          <a:xfrm>
            <a:off x="2147694" y="6198499"/>
            <a:ext cx="4573795" cy="613312"/>
          </a:xfrm>
          <a:prstGeom prst="rect">
            <a:avLst/>
          </a:prstGeom>
        </p:spPr>
        <p:txBody>
          <a:bodyPr vert="horz" lIns="91440" tIns="45720" rIns="91440" bIns="45720" rtlCol="0" anchor="ctr">
            <a:noAutofit/>
          </a:bodyPr>
          <a:lstStyle>
            <a:defPPr>
              <a:defRPr lang="en-US"/>
            </a:defPPr>
            <a:lvl1pPr>
              <a:lnSpc>
                <a:spcPct val="90000"/>
              </a:lnSpc>
              <a:spcBef>
                <a:spcPct val="0"/>
              </a:spcBef>
              <a:buNone/>
              <a:defRPr sz="1600">
                <a:latin typeface="Times New Roman" panose="02020603050405020304" pitchFamily="18" charset="0"/>
                <a:ea typeface="+mj-ea"/>
                <a:cs typeface="Times New Roman" panose="02020603050405020304" pitchFamily="18" charset="0"/>
              </a:defRPr>
            </a:lvl1pPr>
          </a:lstStyle>
          <a:p>
            <a:r>
              <a:rPr lang="en-US" b="1" smtClean="0"/>
              <a:t>1- Market </a:t>
            </a:r>
            <a:r>
              <a:rPr lang="en-US" b="1" dirty="0"/>
              <a:t>Statistics are divided by days.</a:t>
            </a:r>
          </a:p>
        </p:txBody>
      </p:sp>
      <p:sp>
        <p:nvSpPr>
          <p:cNvPr id="15" name="Title 1"/>
          <p:cNvSpPr txBox="1">
            <a:spLocks/>
          </p:cNvSpPr>
          <p:nvPr/>
        </p:nvSpPr>
        <p:spPr>
          <a:xfrm>
            <a:off x="7938287" y="1099460"/>
            <a:ext cx="3907771" cy="1129314"/>
          </a:xfrm>
          <a:prstGeom prst="rect">
            <a:avLst/>
          </a:prstGeom>
        </p:spPr>
        <p:txBody>
          <a:bodyPr vert="horz" lIns="91440" tIns="45720" rIns="91440" bIns="45720" rtlCol="0" anchor="ctr">
            <a:noAutofit/>
          </a:bodyPr>
          <a:lstStyle>
            <a:defPPr>
              <a:defRPr lang="en-US"/>
            </a:defPPr>
            <a:lvl1pPr>
              <a:lnSpc>
                <a:spcPct val="90000"/>
              </a:lnSpc>
              <a:spcBef>
                <a:spcPct val="0"/>
              </a:spcBef>
              <a:buNone/>
              <a:defRPr sz="1600">
                <a:latin typeface="Times New Roman" panose="02020603050405020304" pitchFamily="18" charset="0"/>
                <a:ea typeface="+mj-ea"/>
                <a:cs typeface="Times New Roman" panose="02020603050405020304" pitchFamily="18" charset="0"/>
              </a:defRPr>
            </a:lvl1pPr>
          </a:lstStyle>
          <a:p>
            <a:r>
              <a:rPr lang="en-US" b="1" smtClean="0"/>
              <a:t>3- Helps </a:t>
            </a:r>
            <a:r>
              <a:rPr lang="en-US" b="1" dirty="0"/>
              <a:t>determine how much transaction fee should be earned per party</a:t>
            </a:r>
          </a:p>
        </p:txBody>
      </p:sp>
      <p:cxnSp>
        <p:nvCxnSpPr>
          <p:cNvPr id="16" name="Straight Arrow Connector 15"/>
          <p:cNvCxnSpPr/>
          <p:nvPr/>
        </p:nvCxnSpPr>
        <p:spPr>
          <a:xfrm flipH="1" flipV="1">
            <a:off x="10233881" y="1949896"/>
            <a:ext cx="2544" cy="28773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itle 1"/>
          <p:cNvSpPr txBox="1">
            <a:spLocks/>
          </p:cNvSpPr>
          <p:nvPr/>
        </p:nvSpPr>
        <p:spPr>
          <a:xfrm>
            <a:off x="2543295" y="1369484"/>
            <a:ext cx="4433297" cy="3940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b="1" smtClean="0">
                <a:latin typeface="Times New Roman" panose="02020603050405020304" pitchFamily="18" charset="0"/>
                <a:cs typeface="Times New Roman" panose="02020603050405020304" pitchFamily="18" charset="0"/>
              </a:rPr>
              <a:t>2- Identifier </a:t>
            </a:r>
            <a:r>
              <a:rPr lang="en-US" sz="1600" b="1" dirty="0" smtClean="0">
                <a:latin typeface="Times New Roman" panose="02020603050405020304" pitchFamily="18" charset="0"/>
                <a:cs typeface="Times New Roman" panose="02020603050405020304" pitchFamily="18" charset="0"/>
              </a:rPr>
              <a:t>to sum actual transactions by party</a:t>
            </a:r>
            <a:endParaRPr lang="en-US" sz="1600" b="1" dirty="0">
              <a:latin typeface="Times New Roman" panose="02020603050405020304" pitchFamily="18" charset="0"/>
              <a:cs typeface="Times New Roman" panose="02020603050405020304" pitchFamily="18" charset="0"/>
            </a:endParaRPr>
          </a:p>
        </p:txBody>
      </p:sp>
      <p:pic>
        <p:nvPicPr>
          <p:cNvPr id="18" name="Picture 17"/>
          <p:cNvPicPr>
            <a:picLocks noChangeAspect="1"/>
          </p:cNvPicPr>
          <p:nvPr/>
        </p:nvPicPr>
        <p:blipFill>
          <a:blip r:embed="rId3"/>
          <a:stretch>
            <a:fillRect/>
          </a:stretch>
        </p:blipFill>
        <p:spPr>
          <a:xfrm>
            <a:off x="493614" y="2228774"/>
            <a:ext cx="10632253" cy="3862255"/>
          </a:xfrm>
          <a:prstGeom prst="rect">
            <a:avLst/>
          </a:prstGeom>
        </p:spPr>
      </p:pic>
      <p:sp>
        <p:nvSpPr>
          <p:cNvPr id="20" name="Rectangle 19"/>
          <p:cNvSpPr/>
          <p:nvPr/>
        </p:nvSpPr>
        <p:spPr>
          <a:xfrm>
            <a:off x="993081" y="417660"/>
            <a:ext cx="3766863" cy="681800"/>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u="sng" dirty="0" smtClean="0">
                <a:solidFill>
                  <a:srgbClr val="C00000"/>
                </a:solidFill>
                <a:latin typeface="Times New Roman" panose="02020603050405020304" pitchFamily="18" charset="0"/>
                <a:cs typeface="Times New Roman" panose="02020603050405020304" pitchFamily="18" charset="0"/>
              </a:rPr>
              <a:t>Sample </a:t>
            </a:r>
            <a:r>
              <a:rPr lang="en-US" sz="2400" b="1" u="sng" dirty="0">
                <a:solidFill>
                  <a:srgbClr val="C00000"/>
                </a:solidFill>
                <a:latin typeface="Times New Roman" panose="02020603050405020304" pitchFamily="18" charset="0"/>
                <a:cs typeface="Times New Roman" panose="02020603050405020304" pitchFamily="18" charset="0"/>
              </a:rPr>
              <a:t>of Data Used:</a:t>
            </a:r>
          </a:p>
        </p:txBody>
      </p:sp>
      <p:sp>
        <p:nvSpPr>
          <p:cNvPr id="10" name="Rounded Rectangle 9"/>
          <p:cNvSpPr/>
          <p:nvPr/>
        </p:nvSpPr>
        <p:spPr>
          <a:xfrm>
            <a:off x="9177363" y="141085"/>
            <a:ext cx="2890569" cy="71556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22647" y="141085"/>
            <a:ext cx="1362635" cy="983307"/>
          </a:xfrm>
          <a:prstGeom prst="rect">
            <a:avLst/>
          </a:prstGeom>
        </p:spPr>
      </p:pic>
    </p:spTree>
    <p:extLst>
      <p:ext uri="{BB962C8B-B14F-4D97-AF65-F5344CB8AC3E}">
        <p14:creationId xmlns:p14="http://schemas.microsoft.com/office/powerpoint/2010/main" val="40856075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4460930" y="988669"/>
            <a:ext cx="4474245" cy="5627073"/>
          </a:xfrm>
          <a:prstGeom prst="rect">
            <a:avLst/>
          </a:prstGeom>
          <a:solidFill>
            <a:srgbClr val="C0DAE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i</a:t>
            </a:r>
            <a:endParaRPr lang="en-US" dirty="0"/>
          </a:p>
        </p:txBody>
      </p:sp>
      <p:sp>
        <p:nvSpPr>
          <p:cNvPr id="11" name="Rectangle 10"/>
          <p:cNvSpPr/>
          <p:nvPr/>
        </p:nvSpPr>
        <p:spPr>
          <a:xfrm>
            <a:off x="62523" y="986953"/>
            <a:ext cx="4173415" cy="5627073"/>
          </a:xfrm>
          <a:prstGeom prst="rect">
            <a:avLst/>
          </a:prstGeom>
          <a:solidFill>
            <a:srgbClr val="E4EF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H="1">
            <a:off x="3223391" y="2248471"/>
            <a:ext cx="488786" cy="1188720"/>
          </a:xfrm>
          <a:prstGeom prst="straightConnector1">
            <a:avLst/>
          </a:prstGeom>
          <a:ln w="571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766621" y="2413650"/>
            <a:ext cx="488786" cy="1005840"/>
          </a:xfrm>
          <a:prstGeom prst="straightConnector1">
            <a:avLst/>
          </a:prstGeom>
          <a:ln w="571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itle 1"/>
          <p:cNvSpPr>
            <a:spLocks noGrp="1"/>
          </p:cNvSpPr>
          <p:nvPr>
            <p:ph type="title"/>
          </p:nvPr>
        </p:nvSpPr>
        <p:spPr>
          <a:xfrm>
            <a:off x="292563" y="149819"/>
            <a:ext cx="10515600" cy="848371"/>
          </a:xfrm>
        </p:spPr>
        <p:txBody>
          <a:bodyPr>
            <a:normAutofit/>
          </a:bodyPr>
          <a:lstStyle/>
          <a:p>
            <a:r>
              <a:rPr lang="en-US" sz="2000" b="1" smtClean="0">
                <a:solidFill>
                  <a:srgbClr val="C00000"/>
                </a:solidFill>
                <a:latin typeface="Times New Roman" panose="02020603050405020304" pitchFamily="18" charset="0"/>
                <a:cs typeface="Times New Roman" panose="02020603050405020304" pitchFamily="18" charset="0"/>
              </a:rPr>
              <a:t>	</a:t>
            </a:r>
            <a:r>
              <a:rPr lang="en-US" sz="2000" b="1" u="sng" smtClean="0">
                <a:solidFill>
                  <a:srgbClr val="C00000"/>
                </a:solidFill>
                <a:latin typeface="Times New Roman" panose="02020603050405020304" pitchFamily="18" charset="0"/>
                <a:cs typeface="Times New Roman" panose="02020603050405020304" pitchFamily="18" charset="0"/>
              </a:rPr>
              <a:t>Transaction </a:t>
            </a:r>
            <a:r>
              <a:rPr lang="en-US" sz="2000" b="1" u="sng" dirty="0">
                <a:solidFill>
                  <a:srgbClr val="C00000"/>
                </a:solidFill>
                <a:latin typeface="Times New Roman" panose="02020603050405020304" pitchFamily="18" charset="0"/>
                <a:cs typeface="Times New Roman" panose="02020603050405020304" pitchFamily="18" charset="0"/>
              </a:rPr>
              <a:t>Fee Recalculation Illustrated:</a:t>
            </a:r>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5465" y="1541038"/>
            <a:ext cx="859631" cy="948558"/>
          </a:xfrm>
          <a:prstGeom prst="rect">
            <a:avLst/>
          </a:prstGeom>
        </p:spPr>
      </p:pic>
      <p:sp>
        <p:nvSpPr>
          <p:cNvPr id="23" name="Content Placeholder 2"/>
          <p:cNvSpPr>
            <a:spLocks noGrp="1"/>
          </p:cNvSpPr>
          <p:nvPr>
            <p:ph idx="1"/>
          </p:nvPr>
        </p:nvSpPr>
        <p:spPr>
          <a:xfrm>
            <a:off x="1144549" y="1060839"/>
            <a:ext cx="2974181" cy="469900"/>
          </a:xfrm>
        </p:spPr>
        <p:txBody>
          <a:bodyPr>
            <a:noAutofit/>
          </a:bodyPr>
          <a:lstStyle/>
          <a:p>
            <a:pPr marL="0" indent="0">
              <a:buNone/>
            </a:pPr>
            <a:r>
              <a:rPr lang="en-US" sz="1800" b="1" dirty="0" smtClean="0">
                <a:solidFill>
                  <a:srgbClr val="FF0000"/>
                </a:solidFill>
                <a:latin typeface="Trebuchet MS" panose="020B0603020202020204" pitchFamily="34" charset="0"/>
              </a:rPr>
              <a:t>Step 0: Get Data</a:t>
            </a:r>
            <a:endParaRPr lang="en-US" sz="1800" b="1" dirty="0">
              <a:solidFill>
                <a:srgbClr val="FF0000"/>
              </a:solidFill>
              <a:latin typeface="Trebuchet MS" panose="020B0603020202020204" pitchFamily="34" charset="0"/>
            </a:endParaRPr>
          </a:p>
        </p:txBody>
      </p:sp>
      <p:sp>
        <p:nvSpPr>
          <p:cNvPr id="24" name="Flowchart: Multidocument 23"/>
          <p:cNvSpPr/>
          <p:nvPr/>
        </p:nvSpPr>
        <p:spPr>
          <a:xfrm>
            <a:off x="2326840" y="3469402"/>
            <a:ext cx="1791890" cy="1247775"/>
          </a:xfrm>
          <a:prstGeom prst="flowChartMultidocumen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Market Data</a:t>
            </a:r>
          </a:p>
          <a:p>
            <a:pPr algn="ctr"/>
            <a:r>
              <a:rPr lang="en-US" b="1" dirty="0" smtClean="0">
                <a:solidFill>
                  <a:schemeClr val="tx1"/>
                </a:solidFill>
              </a:rPr>
              <a:t>(.</a:t>
            </a:r>
            <a:r>
              <a:rPr lang="en-US" b="1" dirty="0" err="1" smtClean="0">
                <a:solidFill>
                  <a:schemeClr val="tx1"/>
                </a:solidFill>
              </a:rPr>
              <a:t>xlsx</a:t>
            </a:r>
            <a:r>
              <a:rPr lang="en-US" b="1" dirty="0" smtClean="0">
                <a:solidFill>
                  <a:schemeClr val="tx1"/>
                </a:solidFill>
              </a:rPr>
              <a:t>)</a:t>
            </a:r>
            <a:endParaRPr lang="en-US" b="1" dirty="0">
              <a:solidFill>
                <a:schemeClr val="tx1"/>
              </a:solidFill>
            </a:endParaRPr>
          </a:p>
        </p:txBody>
      </p:sp>
      <p:pic>
        <p:nvPicPr>
          <p:cNvPr id="25" name="Picture 24"/>
          <p:cNvPicPr>
            <a:picLocks noChangeAspect="1"/>
          </p:cNvPicPr>
          <p:nvPr/>
        </p:nvPicPr>
        <p:blipFill rotWithShape="1">
          <a:blip r:embed="rId4" cstate="print">
            <a:extLst>
              <a:ext uri="{28A0092B-C50C-407E-A947-70E740481C1C}">
                <a14:useLocalDpi xmlns:a14="http://schemas.microsoft.com/office/drawing/2010/main" val="0"/>
              </a:ext>
            </a:extLst>
          </a:blip>
          <a:srcRect l="13935" t="14777" r="14141" b="13935"/>
          <a:stretch/>
        </p:blipFill>
        <p:spPr>
          <a:xfrm>
            <a:off x="1924389" y="2325624"/>
            <a:ext cx="1076325" cy="1066801"/>
          </a:xfrm>
          <a:prstGeom prst="rect">
            <a:avLst/>
          </a:prstGeom>
        </p:spPr>
      </p:pic>
      <p:sp>
        <p:nvSpPr>
          <p:cNvPr id="26" name="Flowchart: Multidocument 25"/>
          <p:cNvSpPr/>
          <p:nvPr/>
        </p:nvSpPr>
        <p:spPr>
          <a:xfrm>
            <a:off x="154164" y="3481185"/>
            <a:ext cx="1801415" cy="1247775"/>
          </a:xfrm>
          <a:prstGeom prst="flowChartMultidocumen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Cash Receipt Information </a:t>
            </a:r>
          </a:p>
          <a:p>
            <a:pPr algn="ctr"/>
            <a:r>
              <a:rPr lang="en-US" b="1" dirty="0" smtClean="0">
                <a:solidFill>
                  <a:schemeClr val="tx1"/>
                </a:solidFill>
              </a:rPr>
              <a:t>(.pdf)</a:t>
            </a:r>
            <a:endParaRPr lang="en-US" b="1" dirty="0">
              <a:solidFill>
                <a:schemeClr val="tx1"/>
              </a:solidFill>
            </a:endParaRPr>
          </a:p>
        </p:txBody>
      </p:sp>
      <p:sp>
        <p:nvSpPr>
          <p:cNvPr id="27" name="Flowchart: Multidocument 26"/>
          <p:cNvSpPr/>
          <p:nvPr/>
        </p:nvSpPr>
        <p:spPr>
          <a:xfrm>
            <a:off x="1054871" y="4860751"/>
            <a:ext cx="2002605" cy="1445792"/>
          </a:xfrm>
          <a:prstGeom prst="flowChartMultidocumen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Contract Information </a:t>
            </a:r>
            <a:r>
              <a:rPr lang="en-US" b="1" dirty="0" smtClean="0">
                <a:solidFill>
                  <a:schemeClr val="tx1"/>
                </a:solidFill>
              </a:rPr>
              <a:t>(rates etc.)</a:t>
            </a:r>
            <a:endParaRPr lang="en-US" b="1" dirty="0">
              <a:solidFill>
                <a:schemeClr val="tx1"/>
              </a:solidFill>
            </a:endParaRPr>
          </a:p>
        </p:txBody>
      </p:sp>
      <p:sp>
        <p:nvSpPr>
          <p:cNvPr id="28" name="Content Placeholder 2"/>
          <p:cNvSpPr txBox="1">
            <a:spLocks/>
          </p:cNvSpPr>
          <p:nvPr/>
        </p:nvSpPr>
        <p:spPr>
          <a:xfrm>
            <a:off x="4542059" y="1046283"/>
            <a:ext cx="4762500" cy="4699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b="1" dirty="0" smtClean="0">
                <a:solidFill>
                  <a:srgbClr val="FF0000"/>
                </a:solidFill>
                <a:latin typeface="Trebuchet MS" panose="020B0603020202020204" pitchFamily="34" charset="0"/>
              </a:rPr>
              <a:t>Step 1: Data Cleaning &amp; Transformation</a:t>
            </a:r>
            <a:endParaRPr lang="en-US" sz="1800" b="1" dirty="0">
              <a:solidFill>
                <a:srgbClr val="FF0000"/>
              </a:solidFill>
              <a:latin typeface="Trebuchet MS" panose="020B0603020202020204" pitchFamily="34" charset="0"/>
            </a:endParaRPr>
          </a:p>
        </p:txBody>
      </p:sp>
      <p:sp>
        <p:nvSpPr>
          <p:cNvPr id="29" name="Rectangle 28"/>
          <p:cNvSpPr/>
          <p:nvPr/>
        </p:nvSpPr>
        <p:spPr>
          <a:xfrm>
            <a:off x="9169336" y="1015004"/>
            <a:ext cx="2862857" cy="5627073"/>
          </a:xfrm>
          <a:prstGeom prst="rect">
            <a:avLst/>
          </a:prstGeom>
          <a:solidFill>
            <a:srgbClr val="A1DAE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Multidocument 29"/>
          <p:cNvSpPr/>
          <p:nvPr/>
        </p:nvSpPr>
        <p:spPr>
          <a:xfrm>
            <a:off x="4609207" y="5100104"/>
            <a:ext cx="1791890" cy="1247775"/>
          </a:xfrm>
          <a:prstGeom prst="flowChartMultidocumen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Market Data</a:t>
            </a:r>
          </a:p>
          <a:p>
            <a:pPr algn="ctr"/>
            <a:r>
              <a:rPr lang="en-US" b="1" dirty="0" smtClean="0">
                <a:solidFill>
                  <a:schemeClr val="tx1"/>
                </a:solidFill>
              </a:rPr>
              <a:t>(.</a:t>
            </a:r>
            <a:r>
              <a:rPr lang="en-US" b="1" dirty="0" err="1" smtClean="0">
                <a:solidFill>
                  <a:schemeClr val="tx1"/>
                </a:solidFill>
              </a:rPr>
              <a:t>xlsx</a:t>
            </a:r>
            <a:r>
              <a:rPr lang="en-US" b="1" dirty="0" smtClean="0">
                <a:solidFill>
                  <a:schemeClr val="tx1"/>
                </a:solidFill>
              </a:rPr>
              <a:t>)</a:t>
            </a:r>
            <a:endParaRPr lang="en-US" b="1" dirty="0">
              <a:solidFill>
                <a:schemeClr val="tx1"/>
              </a:solidFill>
            </a:endParaRPr>
          </a:p>
        </p:txBody>
      </p:sp>
      <p:sp>
        <p:nvSpPr>
          <p:cNvPr id="31" name="Flowchart: Multidocument 30"/>
          <p:cNvSpPr/>
          <p:nvPr/>
        </p:nvSpPr>
        <p:spPr>
          <a:xfrm>
            <a:off x="4596651" y="1624052"/>
            <a:ext cx="1801415" cy="1247775"/>
          </a:xfrm>
          <a:prstGeom prst="flowChartMultidocumen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Cash Receipt Information</a:t>
            </a:r>
            <a:endParaRPr lang="en-US" b="1" dirty="0">
              <a:solidFill>
                <a:schemeClr val="tx1"/>
              </a:solidFill>
            </a:endParaRPr>
          </a:p>
        </p:txBody>
      </p:sp>
      <p:sp>
        <p:nvSpPr>
          <p:cNvPr id="32" name="Flowchart: Multidocument 31"/>
          <p:cNvSpPr/>
          <p:nvPr/>
        </p:nvSpPr>
        <p:spPr>
          <a:xfrm>
            <a:off x="6526058" y="1598487"/>
            <a:ext cx="2002605" cy="1445792"/>
          </a:xfrm>
          <a:prstGeom prst="flowChartMultidocumen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Contract Information </a:t>
            </a:r>
            <a:r>
              <a:rPr lang="en-US" b="1" dirty="0" smtClean="0">
                <a:solidFill>
                  <a:schemeClr val="tx1"/>
                </a:solidFill>
              </a:rPr>
              <a:t>(rates etc.)</a:t>
            </a:r>
            <a:endParaRPr lang="en-US" b="1" dirty="0">
              <a:solidFill>
                <a:schemeClr val="tx1"/>
              </a:solidFill>
            </a:endParaRPr>
          </a:p>
        </p:txBody>
      </p:sp>
      <p:sp>
        <p:nvSpPr>
          <p:cNvPr id="33" name="Content Placeholder 2"/>
          <p:cNvSpPr txBox="1">
            <a:spLocks/>
          </p:cNvSpPr>
          <p:nvPr/>
        </p:nvSpPr>
        <p:spPr>
          <a:xfrm>
            <a:off x="9182984" y="1046283"/>
            <a:ext cx="3400425" cy="4699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b="1" dirty="0" smtClean="0">
                <a:solidFill>
                  <a:srgbClr val="FF0000"/>
                </a:solidFill>
                <a:latin typeface="Trebuchet MS" panose="020B0603020202020204" pitchFamily="34" charset="0"/>
              </a:rPr>
              <a:t>Step 2: Analysis &amp; Output</a:t>
            </a:r>
            <a:endParaRPr lang="en-US" sz="1800" b="1" dirty="0">
              <a:solidFill>
                <a:srgbClr val="FF0000"/>
              </a:solidFill>
              <a:latin typeface="Trebuchet MS" panose="020B0603020202020204" pitchFamily="34" charset="0"/>
            </a:endParaRPr>
          </a:p>
        </p:txBody>
      </p:sp>
      <p:pic>
        <p:nvPicPr>
          <p:cNvPr id="34" name="Picture 33"/>
          <p:cNvPicPr>
            <a:picLocks noChangeAspect="1"/>
          </p:cNvPicPr>
          <p:nvPr/>
        </p:nvPicPr>
        <p:blipFill rotWithShape="1">
          <a:blip r:embed="rId5" cstate="print">
            <a:extLst>
              <a:ext uri="{28A0092B-C50C-407E-A947-70E740481C1C}">
                <a14:useLocalDpi xmlns:a14="http://schemas.microsoft.com/office/drawing/2010/main" val="0"/>
              </a:ext>
            </a:extLst>
          </a:blip>
          <a:srcRect l="11788" t="16072" r="15796" b="14267"/>
          <a:stretch/>
        </p:blipFill>
        <p:spPr>
          <a:xfrm>
            <a:off x="4965779" y="3355313"/>
            <a:ext cx="731295" cy="705784"/>
          </a:xfrm>
          <a:prstGeom prst="rect">
            <a:avLst/>
          </a:prstGeom>
        </p:spPr>
      </p:pic>
      <p:cxnSp>
        <p:nvCxnSpPr>
          <p:cNvPr id="35" name="Straight Arrow Connector 34"/>
          <p:cNvCxnSpPr>
            <a:stCxn id="31" idx="2"/>
            <a:endCxn id="34" idx="0"/>
          </p:cNvCxnSpPr>
          <p:nvPr/>
        </p:nvCxnSpPr>
        <p:spPr>
          <a:xfrm flipH="1">
            <a:off x="5331427" y="2824573"/>
            <a:ext cx="40666" cy="530740"/>
          </a:xfrm>
          <a:prstGeom prst="straightConnector1">
            <a:avLst/>
          </a:prstGeom>
          <a:ln w="571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6456211" y="5692962"/>
            <a:ext cx="268029" cy="9899"/>
          </a:xfrm>
          <a:prstGeom prst="straightConnector1">
            <a:avLst/>
          </a:prstGeom>
          <a:ln w="571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Content Placeholder 2"/>
          <p:cNvSpPr txBox="1">
            <a:spLocks/>
          </p:cNvSpPr>
          <p:nvPr/>
        </p:nvSpPr>
        <p:spPr>
          <a:xfrm>
            <a:off x="5855748" y="3623389"/>
            <a:ext cx="1388886" cy="4699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b="1" dirty="0" smtClean="0">
                <a:latin typeface="Trebuchet MS" panose="020B0603020202020204" pitchFamily="34" charset="0"/>
              </a:rPr>
              <a:t>Apply OCR</a:t>
            </a:r>
            <a:endParaRPr lang="en-US" sz="1800" b="1" dirty="0">
              <a:latin typeface="Trebuchet MS" panose="020B0603020202020204" pitchFamily="34" charset="0"/>
            </a:endParaRPr>
          </a:p>
        </p:txBody>
      </p:sp>
      <p:pic>
        <p:nvPicPr>
          <p:cNvPr id="38" name="Picture 3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69126" y="5080307"/>
            <a:ext cx="1267572" cy="1267572"/>
          </a:xfrm>
          <a:prstGeom prst="rect">
            <a:avLst/>
          </a:prstGeom>
        </p:spPr>
      </p:pic>
      <p:sp>
        <p:nvSpPr>
          <p:cNvPr id="39" name="Content Placeholder 2"/>
          <p:cNvSpPr txBox="1">
            <a:spLocks/>
          </p:cNvSpPr>
          <p:nvPr/>
        </p:nvSpPr>
        <p:spPr>
          <a:xfrm>
            <a:off x="6550191" y="6300823"/>
            <a:ext cx="1615975" cy="4699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b="1" dirty="0" smtClean="0">
                <a:latin typeface="Trebuchet MS" panose="020B0603020202020204" pitchFamily="34" charset="0"/>
              </a:rPr>
              <a:t>Consolidate</a:t>
            </a:r>
            <a:endParaRPr lang="en-US" sz="1800" b="1" dirty="0">
              <a:latin typeface="Trebuchet MS" panose="020B0603020202020204" pitchFamily="34" charset="0"/>
            </a:endParaRPr>
          </a:p>
        </p:txBody>
      </p:sp>
      <p:cxnSp>
        <p:nvCxnSpPr>
          <p:cNvPr id="40" name="Straight Arrow Connector 39"/>
          <p:cNvCxnSpPr>
            <a:stCxn id="34" idx="2"/>
            <a:endCxn id="41" idx="0"/>
          </p:cNvCxnSpPr>
          <p:nvPr/>
        </p:nvCxnSpPr>
        <p:spPr>
          <a:xfrm>
            <a:off x="5331427" y="4061097"/>
            <a:ext cx="43362" cy="291597"/>
          </a:xfrm>
          <a:prstGeom prst="straightConnector1">
            <a:avLst/>
          </a:prstGeom>
          <a:ln w="571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41" name="Picture 4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82226" y="4352694"/>
            <a:ext cx="585126" cy="585126"/>
          </a:xfrm>
          <a:prstGeom prst="rect">
            <a:avLst/>
          </a:prstGeom>
        </p:spPr>
      </p:pic>
      <p:pic>
        <p:nvPicPr>
          <p:cNvPr id="42" name="Picture 4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11035" y="5431428"/>
            <a:ext cx="585126" cy="585126"/>
          </a:xfrm>
          <a:prstGeom prst="rect">
            <a:avLst/>
          </a:prstGeom>
        </p:spPr>
      </p:pic>
      <p:cxnSp>
        <p:nvCxnSpPr>
          <p:cNvPr id="43" name="Straight Arrow Connector 42"/>
          <p:cNvCxnSpPr/>
          <p:nvPr/>
        </p:nvCxnSpPr>
        <p:spPr>
          <a:xfrm>
            <a:off x="7754765" y="5714093"/>
            <a:ext cx="274337" cy="9898"/>
          </a:xfrm>
          <a:prstGeom prst="straightConnector1">
            <a:avLst/>
          </a:prstGeom>
          <a:ln w="571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4" name="Content Placeholder 2"/>
          <p:cNvSpPr txBox="1">
            <a:spLocks/>
          </p:cNvSpPr>
          <p:nvPr/>
        </p:nvSpPr>
        <p:spPr>
          <a:xfrm>
            <a:off x="5567203" y="4373210"/>
            <a:ext cx="1969536" cy="4699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b="1" dirty="0" smtClean="0">
                <a:latin typeface="Trebuchet MS" panose="020B0603020202020204" pitchFamily="34" charset="0"/>
              </a:rPr>
              <a:t>Data to Compare Against</a:t>
            </a:r>
            <a:endParaRPr lang="en-US" sz="1800" b="1" dirty="0">
              <a:latin typeface="Trebuchet MS" panose="020B0603020202020204" pitchFamily="34" charset="0"/>
            </a:endParaRPr>
          </a:p>
        </p:txBody>
      </p:sp>
      <p:sp>
        <p:nvSpPr>
          <p:cNvPr id="45" name="Content Placeholder 2"/>
          <p:cNvSpPr txBox="1">
            <a:spLocks/>
          </p:cNvSpPr>
          <p:nvPr/>
        </p:nvSpPr>
        <p:spPr>
          <a:xfrm>
            <a:off x="10579787" y="1612369"/>
            <a:ext cx="1481942" cy="4699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b="1" dirty="0" smtClean="0">
                <a:latin typeface="Trebuchet MS" panose="020B0603020202020204" pitchFamily="34" charset="0"/>
              </a:rPr>
              <a:t>Market Data</a:t>
            </a:r>
            <a:endParaRPr lang="en-US" sz="1800" b="1" dirty="0">
              <a:latin typeface="Trebuchet MS" panose="020B0603020202020204" pitchFamily="34" charset="0"/>
            </a:endParaRPr>
          </a:p>
        </p:txBody>
      </p:sp>
      <p:pic>
        <p:nvPicPr>
          <p:cNvPr id="46" name="Picture 4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28743" y="2411051"/>
            <a:ext cx="585126" cy="585126"/>
          </a:xfrm>
          <a:prstGeom prst="rect">
            <a:avLst/>
          </a:prstGeom>
        </p:spPr>
      </p:pic>
      <p:pic>
        <p:nvPicPr>
          <p:cNvPr id="47" name="Picture 4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95885" y="2422102"/>
            <a:ext cx="585126" cy="585126"/>
          </a:xfrm>
          <a:prstGeom prst="rect">
            <a:avLst/>
          </a:prstGeom>
        </p:spPr>
      </p:pic>
      <p:sp>
        <p:nvSpPr>
          <p:cNvPr id="48" name="Content Placeholder 2"/>
          <p:cNvSpPr txBox="1">
            <a:spLocks/>
          </p:cNvSpPr>
          <p:nvPr/>
        </p:nvSpPr>
        <p:spPr>
          <a:xfrm>
            <a:off x="8036469" y="5968018"/>
            <a:ext cx="961605" cy="4699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b="1" dirty="0" smtClean="0">
                <a:latin typeface="Trebuchet MS" panose="020B0603020202020204" pitchFamily="34" charset="0"/>
              </a:rPr>
              <a:t>Market </a:t>
            </a:r>
            <a:br>
              <a:rPr lang="en-US" sz="1800" b="1" dirty="0" smtClean="0">
                <a:latin typeface="Trebuchet MS" panose="020B0603020202020204" pitchFamily="34" charset="0"/>
              </a:rPr>
            </a:br>
            <a:r>
              <a:rPr lang="en-US" sz="1800" b="1" dirty="0" smtClean="0">
                <a:latin typeface="Trebuchet MS" panose="020B0603020202020204" pitchFamily="34" charset="0"/>
              </a:rPr>
              <a:t>  Data</a:t>
            </a:r>
            <a:endParaRPr lang="en-US" sz="1800" b="1" dirty="0">
              <a:latin typeface="Trebuchet MS" panose="020B0603020202020204" pitchFamily="34" charset="0"/>
            </a:endParaRPr>
          </a:p>
        </p:txBody>
      </p:sp>
      <p:sp>
        <p:nvSpPr>
          <p:cNvPr id="49" name="Content Placeholder 2"/>
          <p:cNvSpPr txBox="1">
            <a:spLocks/>
          </p:cNvSpPr>
          <p:nvPr/>
        </p:nvSpPr>
        <p:spPr>
          <a:xfrm>
            <a:off x="9371573" y="1504500"/>
            <a:ext cx="1283383" cy="6994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b="1" dirty="0" smtClean="0">
                <a:latin typeface="Trebuchet MS" panose="020B0603020202020204" pitchFamily="34" charset="0"/>
              </a:rPr>
              <a:t>Data to Compare Against</a:t>
            </a:r>
            <a:endParaRPr lang="en-US" sz="1800" b="1" dirty="0">
              <a:latin typeface="Trebuchet MS" panose="020B0603020202020204" pitchFamily="34" charset="0"/>
            </a:endParaRPr>
          </a:p>
        </p:txBody>
      </p:sp>
      <p:cxnSp>
        <p:nvCxnSpPr>
          <p:cNvPr id="50" name="Straight Arrow Connector 49"/>
          <p:cNvCxnSpPr>
            <a:stCxn id="47" idx="2"/>
          </p:cNvCxnSpPr>
          <p:nvPr/>
        </p:nvCxnSpPr>
        <p:spPr>
          <a:xfrm flipH="1">
            <a:off x="10709548" y="3007228"/>
            <a:ext cx="678900" cy="991909"/>
          </a:xfrm>
          <a:prstGeom prst="straightConnector1">
            <a:avLst/>
          </a:prstGeom>
          <a:ln w="571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46" idx="2"/>
          </p:cNvCxnSpPr>
          <p:nvPr/>
        </p:nvCxnSpPr>
        <p:spPr>
          <a:xfrm>
            <a:off x="9821306" y="2996177"/>
            <a:ext cx="595679" cy="1002960"/>
          </a:xfrm>
          <a:prstGeom prst="straightConnector1">
            <a:avLst/>
          </a:prstGeom>
          <a:ln w="571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52" name="Picture 5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764203" y="3873632"/>
            <a:ext cx="1137895" cy="1086984"/>
          </a:xfrm>
          <a:prstGeom prst="rect">
            <a:avLst/>
          </a:prstGeom>
        </p:spPr>
      </p:pic>
      <p:sp>
        <p:nvSpPr>
          <p:cNvPr id="53" name="Content Placeholder 2"/>
          <p:cNvSpPr txBox="1">
            <a:spLocks/>
          </p:cNvSpPr>
          <p:nvPr/>
        </p:nvSpPr>
        <p:spPr>
          <a:xfrm>
            <a:off x="10940040" y="4259060"/>
            <a:ext cx="1481942" cy="4699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b="1" dirty="0" smtClean="0">
                <a:latin typeface="Trebuchet MS" panose="020B0603020202020204" pitchFamily="34" charset="0"/>
              </a:rPr>
              <a:t>Perform Analysis</a:t>
            </a:r>
            <a:endParaRPr lang="en-US" sz="1800" b="1" dirty="0">
              <a:latin typeface="Trebuchet MS" panose="020B0603020202020204" pitchFamily="34" charset="0"/>
            </a:endParaRPr>
          </a:p>
        </p:txBody>
      </p:sp>
      <p:cxnSp>
        <p:nvCxnSpPr>
          <p:cNvPr id="54" name="Straight Arrow Connector 53"/>
          <p:cNvCxnSpPr/>
          <p:nvPr/>
        </p:nvCxnSpPr>
        <p:spPr>
          <a:xfrm>
            <a:off x="10523004" y="4860751"/>
            <a:ext cx="3792" cy="1060487"/>
          </a:xfrm>
          <a:prstGeom prst="straightConnector1">
            <a:avLst/>
          </a:prstGeom>
          <a:ln w="571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55" name="Picture 5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23037" y="6009850"/>
            <a:ext cx="585126" cy="585126"/>
          </a:xfrm>
          <a:prstGeom prst="rect">
            <a:avLst/>
          </a:prstGeom>
        </p:spPr>
      </p:pic>
      <p:sp>
        <p:nvSpPr>
          <p:cNvPr id="56" name="Content Placeholder 2"/>
          <p:cNvSpPr txBox="1">
            <a:spLocks/>
          </p:cNvSpPr>
          <p:nvPr/>
        </p:nvSpPr>
        <p:spPr>
          <a:xfrm>
            <a:off x="10710058" y="6301223"/>
            <a:ext cx="1481942" cy="4699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b="1" dirty="0" smtClean="0">
                <a:latin typeface="Trebuchet MS" panose="020B0603020202020204" pitchFamily="34" charset="0"/>
              </a:rPr>
              <a:t>Get Output</a:t>
            </a:r>
            <a:endParaRPr lang="en-US" sz="1800" b="1" dirty="0">
              <a:latin typeface="Trebuchet MS" panose="020B0603020202020204" pitchFamily="34" charset="0"/>
            </a:endParaRPr>
          </a:p>
        </p:txBody>
      </p:sp>
      <p:pic>
        <p:nvPicPr>
          <p:cNvPr id="57" name="Picture 56"/>
          <p:cNvPicPr>
            <a:picLocks noChangeAspect="1"/>
          </p:cNvPicPr>
          <p:nvPr/>
        </p:nvPicPr>
        <p:blipFill rotWithShape="1">
          <a:blip r:embed="rId9" cstate="print">
            <a:extLst>
              <a:ext uri="{28A0092B-C50C-407E-A947-70E740481C1C}">
                <a14:useLocalDpi xmlns:a14="http://schemas.microsoft.com/office/drawing/2010/main" val="0"/>
              </a:ext>
            </a:extLst>
          </a:blip>
          <a:srcRect l="11788" t="16072" r="15796" b="14267"/>
          <a:stretch/>
        </p:blipFill>
        <p:spPr>
          <a:xfrm>
            <a:off x="7287836" y="3392425"/>
            <a:ext cx="697311" cy="672985"/>
          </a:xfrm>
          <a:prstGeom prst="rect">
            <a:avLst/>
          </a:prstGeom>
        </p:spPr>
      </p:pic>
      <p:cxnSp>
        <p:nvCxnSpPr>
          <p:cNvPr id="58" name="Straight Arrow Connector 57"/>
          <p:cNvCxnSpPr>
            <a:stCxn id="32" idx="2"/>
            <a:endCxn id="57" idx="0"/>
          </p:cNvCxnSpPr>
          <p:nvPr/>
        </p:nvCxnSpPr>
        <p:spPr>
          <a:xfrm>
            <a:off x="7388105" y="2989526"/>
            <a:ext cx="248387" cy="402899"/>
          </a:xfrm>
          <a:prstGeom prst="straightConnector1">
            <a:avLst/>
          </a:prstGeom>
          <a:ln w="571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9" name="Curved Connector 58"/>
          <p:cNvCxnSpPr>
            <a:stCxn id="57" idx="3"/>
          </p:cNvCxnSpPr>
          <p:nvPr/>
        </p:nvCxnSpPr>
        <p:spPr>
          <a:xfrm>
            <a:off x="7985147" y="3728918"/>
            <a:ext cx="422478" cy="1557008"/>
          </a:xfrm>
          <a:prstGeom prst="curvedConnector2">
            <a:avLst/>
          </a:prstGeom>
          <a:ln w="571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a:off x="1832853" y="3331852"/>
            <a:ext cx="488786" cy="1628764"/>
          </a:xfrm>
          <a:prstGeom prst="straightConnector1">
            <a:avLst/>
          </a:prstGeom>
          <a:ln w="571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61" name="Picture 6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95064" y="1530739"/>
            <a:ext cx="1022191" cy="1022191"/>
          </a:xfrm>
          <a:prstGeom prst="rect">
            <a:avLst/>
          </a:prstGeom>
        </p:spPr>
      </p:pic>
      <p:sp>
        <p:nvSpPr>
          <p:cNvPr id="63" name="Rectangle 62"/>
          <p:cNvSpPr/>
          <p:nvPr/>
        </p:nvSpPr>
        <p:spPr>
          <a:xfrm>
            <a:off x="62523" y="986953"/>
            <a:ext cx="4173415" cy="5608023"/>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4470099" y="986952"/>
            <a:ext cx="4465076" cy="5608023"/>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p:cNvSpPr/>
          <p:nvPr/>
        </p:nvSpPr>
        <p:spPr>
          <a:xfrm>
            <a:off x="9169336" y="1024528"/>
            <a:ext cx="2881419" cy="5608023"/>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ounded Rectangle 65"/>
          <p:cNvSpPr/>
          <p:nvPr/>
        </p:nvSpPr>
        <p:spPr>
          <a:xfrm>
            <a:off x="251798" y="3788594"/>
            <a:ext cx="1334529" cy="783724"/>
          </a:xfrm>
          <a:prstGeom prst="round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p:cNvSpPr/>
          <p:nvPr/>
        </p:nvSpPr>
        <p:spPr>
          <a:xfrm>
            <a:off x="2469827" y="3873632"/>
            <a:ext cx="1259760" cy="579879"/>
          </a:xfrm>
          <a:prstGeom prst="round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a:off x="1200755" y="5322525"/>
            <a:ext cx="1396141" cy="750897"/>
          </a:xfrm>
          <a:prstGeom prst="round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Snip Same Side Corner Rectangle 68"/>
          <p:cNvSpPr/>
          <p:nvPr/>
        </p:nvSpPr>
        <p:spPr>
          <a:xfrm>
            <a:off x="5035922" y="4347174"/>
            <a:ext cx="2462875" cy="613442"/>
          </a:xfrm>
          <a:prstGeom prst="snip2Same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Snip Same Side Corner Rectangle 69"/>
          <p:cNvSpPr/>
          <p:nvPr/>
        </p:nvSpPr>
        <p:spPr>
          <a:xfrm>
            <a:off x="8077908" y="5382018"/>
            <a:ext cx="821717" cy="1124424"/>
          </a:xfrm>
          <a:prstGeom prst="snip2Same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Snip Same Side Corner Rectangle 70"/>
          <p:cNvSpPr/>
          <p:nvPr/>
        </p:nvSpPr>
        <p:spPr>
          <a:xfrm>
            <a:off x="9341527" y="1442118"/>
            <a:ext cx="1116998" cy="931357"/>
          </a:xfrm>
          <a:prstGeom prst="snip2Same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Snip Same Side Corner Rectangle 71"/>
          <p:cNvSpPr/>
          <p:nvPr/>
        </p:nvSpPr>
        <p:spPr>
          <a:xfrm>
            <a:off x="10617068" y="1432592"/>
            <a:ext cx="1374550" cy="668718"/>
          </a:xfrm>
          <a:prstGeom prst="snip2Same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72"/>
          <p:cNvSpPr/>
          <p:nvPr/>
        </p:nvSpPr>
        <p:spPr>
          <a:xfrm>
            <a:off x="4753996" y="2069542"/>
            <a:ext cx="1237736" cy="532376"/>
          </a:xfrm>
          <a:prstGeom prst="round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p:nvSpPr>
        <p:spPr>
          <a:xfrm>
            <a:off x="6724240" y="2024776"/>
            <a:ext cx="1270096" cy="769383"/>
          </a:xfrm>
          <a:prstGeom prst="round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74"/>
          <p:cNvSpPr/>
          <p:nvPr/>
        </p:nvSpPr>
        <p:spPr>
          <a:xfrm>
            <a:off x="4753996" y="5531556"/>
            <a:ext cx="1237737" cy="514795"/>
          </a:xfrm>
          <a:prstGeom prst="round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p:cNvSpPr/>
          <p:nvPr/>
        </p:nvSpPr>
        <p:spPr>
          <a:xfrm>
            <a:off x="4931997" y="3370991"/>
            <a:ext cx="3062340" cy="703526"/>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p:nvSpPr>
        <p:spPr>
          <a:xfrm>
            <a:off x="9177363" y="141085"/>
            <a:ext cx="2890569" cy="71556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 name="Picture 7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808163" y="128806"/>
            <a:ext cx="1177497" cy="849707"/>
          </a:xfrm>
          <a:prstGeom prst="rect">
            <a:avLst/>
          </a:prstGeom>
        </p:spPr>
      </p:pic>
    </p:spTree>
    <p:extLst>
      <p:ext uri="{BB962C8B-B14F-4D97-AF65-F5344CB8AC3E}">
        <p14:creationId xmlns:p14="http://schemas.microsoft.com/office/powerpoint/2010/main" val="271018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5000"/>
                            </p:stCondLst>
                            <p:childTnLst>
                              <p:par>
                                <p:cTn id="8" presetID="1" presetClass="entr" presetSubtype="0" fill="hold" grpId="0" nodeType="afterEffect">
                                  <p:stCondLst>
                                    <p:cond delay="5000"/>
                                  </p:stCondLst>
                                  <p:childTnLst>
                                    <p:set>
                                      <p:cBhvr>
                                        <p:cTn id="9" dur="1" fill="hold">
                                          <p:stCondLst>
                                            <p:cond delay="0"/>
                                          </p:stCondLst>
                                        </p:cTn>
                                        <p:tgtEl>
                                          <p:spTgt spid="67"/>
                                        </p:tgtEl>
                                        <p:attrNameLst>
                                          <p:attrName>style.visibility</p:attrName>
                                        </p:attrNameLst>
                                      </p:cBhvr>
                                      <p:to>
                                        <p:strVal val="visible"/>
                                      </p:to>
                                    </p:set>
                                  </p:childTnLst>
                                </p:cTn>
                              </p:par>
                            </p:childTnLst>
                          </p:cTn>
                        </p:par>
                        <p:par>
                          <p:cTn id="10" fill="hold">
                            <p:stCondLst>
                              <p:cond delay="10000"/>
                            </p:stCondLst>
                            <p:childTnLst>
                              <p:par>
                                <p:cTn id="11" presetID="1" presetClass="entr" presetSubtype="0" fill="hold" grpId="0" nodeType="afterEffect">
                                  <p:stCondLst>
                                    <p:cond delay="5000"/>
                                  </p:stCondLst>
                                  <p:childTnLst>
                                    <p:set>
                                      <p:cBhvr>
                                        <p:cTn id="12" dur="1" fill="hold">
                                          <p:stCondLst>
                                            <p:cond delay="0"/>
                                          </p:stCondLst>
                                        </p:cTn>
                                        <p:tgtEl>
                                          <p:spTgt spid="66"/>
                                        </p:tgtEl>
                                        <p:attrNameLst>
                                          <p:attrName>style.visibility</p:attrName>
                                        </p:attrNameLst>
                                      </p:cBhvr>
                                      <p:to>
                                        <p:strVal val="visible"/>
                                      </p:to>
                                    </p:set>
                                  </p:childTnLst>
                                </p:cTn>
                              </p:par>
                            </p:childTnLst>
                          </p:cTn>
                        </p:par>
                        <p:par>
                          <p:cTn id="13" fill="hold">
                            <p:stCondLst>
                              <p:cond delay="15000"/>
                            </p:stCondLst>
                            <p:childTnLst>
                              <p:par>
                                <p:cTn id="14" presetID="1" presetClass="entr" presetSubtype="0" fill="hold" grpId="0" nodeType="afterEffect">
                                  <p:stCondLst>
                                    <p:cond delay="5000"/>
                                  </p:stCondLst>
                                  <p:childTnLst>
                                    <p:set>
                                      <p:cBhvr>
                                        <p:cTn id="15" dur="1" fill="hold">
                                          <p:stCondLst>
                                            <p:cond delay="0"/>
                                          </p:stCondLst>
                                        </p:cTn>
                                        <p:tgtEl>
                                          <p:spTgt spid="68"/>
                                        </p:tgtEl>
                                        <p:attrNameLst>
                                          <p:attrName>style.visibility</p:attrName>
                                        </p:attrNameLst>
                                      </p:cBhvr>
                                      <p:to>
                                        <p:strVal val="visible"/>
                                      </p:to>
                                    </p:set>
                                  </p:childTnLst>
                                </p:cTn>
                              </p:par>
                            </p:childTnLst>
                          </p:cTn>
                        </p:par>
                        <p:par>
                          <p:cTn id="16" fill="hold">
                            <p:stCondLst>
                              <p:cond delay="20000"/>
                            </p:stCondLst>
                            <p:childTnLst>
                              <p:par>
                                <p:cTn id="17" presetID="1" presetClass="entr" presetSubtype="0" fill="hold" grpId="0" nodeType="afterEffect">
                                  <p:stCondLst>
                                    <p:cond delay="5000"/>
                                  </p:stCondLst>
                                  <p:childTnLst>
                                    <p:set>
                                      <p:cBhvr>
                                        <p:cTn id="18" dur="1" fill="hold">
                                          <p:stCondLst>
                                            <p:cond delay="0"/>
                                          </p:stCondLst>
                                        </p:cTn>
                                        <p:tgtEl>
                                          <p:spTgt spid="64"/>
                                        </p:tgtEl>
                                        <p:attrNameLst>
                                          <p:attrName>style.visibility</p:attrName>
                                        </p:attrNameLst>
                                      </p:cBhvr>
                                      <p:to>
                                        <p:strVal val="visible"/>
                                      </p:to>
                                    </p:set>
                                  </p:childTnLst>
                                </p:cTn>
                              </p:par>
                            </p:childTnLst>
                          </p:cTn>
                        </p:par>
                        <p:par>
                          <p:cTn id="19" fill="hold">
                            <p:stCondLst>
                              <p:cond delay="25000"/>
                            </p:stCondLst>
                            <p:childTnLst>
                              <p:par>
                                <p:cTn id="20" presetID="1" presetClass="entr" presetSubtype="0" fill="hold" grpId="0" nodeType="afterEffect">
                                  <p:stCondLst>
                                    <p:cond delay="5000"/>
                                  </p:stCondLst>
                                  <p:childTnLst>
                                    <p:set>
                                      <p:cBhvr>
                                        <p:cTn id="21" dur="1" fill="hold">
                                          <p:stCondLst>
                                            <p:cond delay="0"/>
                                          </p:stCondLst>
                                        </p:cTn>
                                        <p:tgtEl>
                                          <p:spTgt spid="73"/>
                                        </p:tgtEl>
                                        <p:attrNameLst>
                                          <p:attrName>style.visibility</p:attrName>
                                        </p:attrNameLst>
                                      </p:cBhvr>
                                      <p:to>
                                        <p:strVal val="visible"/>
                                      </p:to>
                                    </p:set>
                                  </p:childTnLst>
                                </p:cTn>
                              </p:par>
                            </p:childTnLst>
                          </p:cTn>
                        </p:par>
                        <p:par>
                          <p:cTn id="22" fill="hold">
                            <p:stCondLst>
                              <p:cond delay="30000"/>
                            </p:stCondLst>
                            <p:childTnLst>
                              <p:par>
                                <p:cTn id="23" presetID="1" presetClass="entr" presetSubtype="0" fill="hold" grpId="0" nodeType="afterEffect">
                                  <p:stCondLst>
                                    <p:cond delay="5000"/>
                                  </p:stCondLst>
                                  <p:childTnLst>
                                    <p:set>
                                      <p:cBhvr>
                                        <p:cTn id="24" dur="1" fill="hold">
                                          <p:stCondLst>
                                            <p:cond delay="0"/>
                                          </p:stCondLst>
                                        </p:cTn>
                                        <p:tgtEl>
                                          <p:spTgt spid="75"/>
                                        </p:tgtEl>
                                        <p:attrNameLst>
                                          <p:attrName>style.visibility</p:attrName>
                                        </p:attrNameLst>
                                      </p:cBhvr>
                                      <p:to>
                                        <p:strVal val="visible"/>
                                      </p:to>
                                    </p:set>
                                  </p:childTnLst>
                                </p:cTn>
                              </p:par>
                            </p:childTnLst>
                          </p:cTn>
                        </p:par>
                        <p:par>
                          <p:cTn id="25" fill="hold">
                            <p:stCondLst>
                              <p:cond delay="35000"/>
                            </p:stCondLst>
                            <p:childTnLst>
                              <p:par>
                                <p:cTn id="26" presetID="1" presetClass="entr" presetSubtype="0" fill="hold" grpId="0" nodeType="afterEffect">
                                  <p:stCondLst>
                                    <p:cond delay="5000"/>
                                  </p:stCondLst>
                                  <p:childTnLst>
                                    <p:set>
                                      <p:cBhvr>
                                        <p:cTn id="27" dur="1" fill="hold">
                                          <p:stCondLst>
                                            <p:cond delay="0"/>
                                          </p:stCondLst>
                                        </p:cTn>
                                        <p:tgtEl>
                                          <p:spTgt spid="74"/>
                                        </p:tgtEl>
                                        <p:attrNameLst>
                                          <p:attrName>style.visibility</p:attrName>
                                        </p:attrNameLst>
                                      </p:cBhvr>
                                      <p:to>
                                        <p:strVal val="visible"/>
                                      </p:to>
                                    </p:set>
                                  </p:childTnLst>
                                </p:cTn>
                              </p:par>
                            </p:childTnLst>
                          </p:cTn>
                        </p:par>
                        <p:par>
                          <p:cTn id="28" fill="hold">
                            <p:stCondLst>
                              <p:cond delay="40000"/>
                            </p:stCondLst>
                            <p:childTnLst>
                              <p:par>
                                <p:cTn id="29" presetID="1" presetClass="entr" presetSubtype="0" fill="hold" grpId="0" nodeType="afterEffect">
                                  <p:stCondLst>
                                    <p:cond delay="5000"/>
                                  </p:stCondLst>
                                  <p:childTnLst>
                                    <p:set>
                                      <p:cBhvr>
                                        <p:cTn id="30" dur="1" fill="hold">
                                          <p:stCondLst>
                                            <p:cond delay="0"/>
                                          </p:stCondLst>
                                        </p:cTn>
                                        <p:tgtEl>
                                          <p:spTgt spid="76"/>
                                        </p:tgtEl>
                                        <p:attrNameLst>
                                          <p:attrName>style.visibility</p:attrName>
                                        </p:attrNameLst>
                                      </p:cBhvr>
                                      <p:to>
                                        <p:strVal val="visible"/>
                                      </p:to>
                                    </p:set>
                                  </p:childTnLst>
                                </p:cTn>
                              </p:par>
                            </p:childTnLst>
                          </p:cTn>
                        </p:par>
                        <p:par>
                          <p:cTn id="31" fill="hold">
                            <p:stCondLst>
                              <p:cond delay="45000"/>
                            </p:stCondLst>
                            <p:childTnLst>
                              <p:par>
                                <p:cTn id="32" presetID="1" presetClass="entr" presetSubtype="0" fill="hold" grpId="0" nodeType="afterEffect">
                                  <p:stCondLst>
                                    <p:cond delay="5000"/>
                                  </p:stCondLst>
                                  <p:childTnLst>
                                    <p:set>
                                      <p:cBhvr>
                                        <p:cTn id="33" dur="1" fill="hold">
                                          <p:stCondLst>
                                            <p:cond delay="0"/>
                                          </p:stCondLst>
                                        </p:cTn>
                                        <p:tgtEl>
                                          <p:spTgt spid="70"/>
                                        </p:tgtEl>
                                        <p:attrNameLst>
                                          <p:attrName>style.visibility</p:attrName>
                                        </p:attrNameLst>
                                      </p:cBhvr>
                                      <p:to>
                                        <p:strVal val="visible"/>
                                      </p:to>
                                    </p:set>
                                  </p:childTnLst>
                                </p:cTn>
                              </p:par>
                            </p:childTnLst>
                          </p:cTn>
                        </p:par>
                        <p:par>
                          <p:cTn id="34" fill="hold">
                            <p:stCondLst>
                              <p:cond delay="50000"/>
                            </p:stCondLst>
                            <p:childTnLst>
                              <p:par>
                                <p:cTn id="35" presetID="1" presetClass="entr" presetSubtype="0" fill="hold" grpId="0" nodeType="afterEffect">
                                  <p:stCondLst>
                                    <p:cond delay="5000"/>
                                  </p:stCondLst>
                                  <p:childTnLst>
                                    <p:set>
                                      <p:cBhvr>
                                        <p:cTn id="36" dur="1" fill="hold">
                                          <p:stCondLst>
                                            <p:cond delay="0"/>
                                          </p:stCondLst>
                                        </p:cTn>
                                        <p:tgtEl>
                                          <p:spTgt spid="69"/>
                                        </p:tgtEl>
                                        <p:attrNameLst>
                                          <p:attrName>style.visibility</p:attrName>
                                        </p:attrNameLst>
                                      </p:cBhvr>
                                      <p:to>
                                        <p:strVal val="visible"/>
                                      </p:to>
                                    </p:set>
                                  </p:childTnLst>
                                </p:cTn>
                              </p:par>
                            </p:childTnLst>
                          </p:cTn>
                        </p:par>
                        <p:par>
                          <p:cTn id="37" fill="hold">
                            <p:stCondLst>
                              <p:cond delay="55000"/>
                            </p:stCondLst>
                            <p:childTnLst>
                              <p:par>
                                <p:cTn id="38" presetID="1" presetClass="entr" presetSubtype="0" fill="hold" grpId="0" nodeType="afterEffect">
                                  <p:stCondLst>
                                    <p:cond delay="5000"/>
                                  </p:stCondLst>
                                  <p:childTnLst>
                                    <p:set>
                                      <p:cBhvr>
                                        <p:cTn id="39" dur="1" fill="hold">
                                          <p:stCondLst>
                                            <p:cond delay="0"/>
                                          </p:stCondLst>
                                        </p:cTn>
                                        <p:tgtEl>
                                          <p:spTgt spid="65"/>
                                        </p:tgtEl>
                                        <p:attrNameLst>
                                          <p:attrName>style.visibility</p:attrName>
                                        </p:attrNameLst>
                                      </p:cBhvr>
                                      <p:to>
                                        <p:strVal val="visible"/>
                                      </p:to>
                                    </p:set>
                                  </p:childTnLst>
                                </p:cTn>
                              </p:par>
                            </p:childTnLst>
                          </p:cTn>
                        </p:par>
                        <p:par>
                          <p:cTn id="40" fill="hold">
                            <p:stCondLst>
                              <p:cond delay="60000"/>
                            </p:stCondLst>
                            <p:childTnLst>
                              <p:par>
                                <p:cTn id="41" presetID="1" presetClass="entr" presetSubtype="0" fill="hold" grpId="0" nodeType="afterEffect">
                                  <p:stCondLst>
                                    <p:cond delay="5000"/>
                                  </p:stCondLst>
                                  <p:childTnLst>
                                    <p:set>
                                      <p:cBhvr>
                                        <p:cTn id="42" dur="1" fill="hold">
                                          <p:stCondLst>
                                            <p:cond delay="0"/>
                                          </p:stCondLst>
                                        </p:cTn>
                                        <p:tgtEl>
                                          <p:spTgt spid="71"/>
                                        </p:tgtEl>
                                        <p:attrNameLst>
                                          <p:attrName>style.visibility</p:attrName>
                                        </p:attrNameLst>
                                      </p:cBhvr>
                                      <p:to>
                                        <p:strVal val="visible"/>
                                      </p:to>
                                    </p:set>
                                  </p:childTnLst>
                                </p:cTn>
                              </p:par>
                            </p:childTnLst>
                          </p:cTn>
                        </p:par>
                        <p:par>
                          <p:cTn id="43" fill="hold">
                            <p:stCondLst>
                              <p:cond delay="65000"/>
                            </p:stCondLst>
                            <p:childTnLst>
                              <p:par>
                                <p:cTn id="44" presetID="1" presetClass="entr" presetSubtype="0" fill="hold" grpId="0" nodeType="afterEffect">
                                  <p:stCondLst>
                                    <p:cond delay="5000"/>
                                  </p:stCondLst>
                                  <p:childTnLst>
                                    <p:set>
                                      <p:cBhvr>
                                        <p:cTn id="45"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2" name="Rectangle 91"/>
          <p:cNvSpPr/>
          <p:nvPr/>
        </p:nvSpPr>
        <p:spPr>
          <a:xfrm>
            <a:off x="685800" y="1219200"/>
            <a:ext cx="10887075" cy="3448050"/>
          </a:xfrm>
          <a:prstGeom prst="rect">
            <a:avLst/>
          </a:prstGeom>
          <a:noFill/>
          <a:ln w="57150">
            <a:solidFill>
              <a:srgbClr val="91C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itle 1"/>
          <p:cNvSpPr>
            <a:spLocks noGrp="1"/>
          </p:cNvSpPr>
          <p:nvPr>
            <p:ph type="title"/>
          </p:nvPr>
        </p:nvSpPr>
        <p:spPr>
          <a:xfrm>
            <a:off x="200024" y="36427"/>
            <a:ext cx="11858625" cy="1325563"/>
          </a:xfrm>
        </p:spPr>
        <p:txBody>
          <a:bodyPr>
            <a:normAutofit/>
          </a:bodyPr>
          <a:lstStyle/>
          <a:p>
            <a:r>
              <a:rPr lang="en-US" sz="2000" b="1" smtClean="0">
                <a:solidFill>
                  <a:srgbClr val="C00000"/>
                </a:solidFill>
                <a:latin typeface="Times New Roman" panose="02020603050405020304" pitchFamily="18" charset="0"/>
                <a:cs typeface="Times New Roman" panose="02020603050405020304" pitchFamily="18" charset="0"/>
              </a:rPr>
              <a:t>	</a:t>
            </a:r>
            <a:r>
              <a:rPr lang="en-US" sz="2000" b="1" u="sng" smtClean="0">
                <a:solidFill>
                  <a:srgbClr val="C00000"/>
                </a:solidFill>
                <a:latin typeface="Times New Roman" panose="02020603050405020304" pitchFamily="18" charset="0"/>
                <a:cs typeface="Times New Roman" panose="02020603050405020304" pitchFamily="18" charset="0"/>
              </a:rPr>
              <a:t>Transaction </a:t>
            </a:r>
            <a:r>
              <a:rPr lang="en-US" sz="2000" b="1" u="sng" dirty="0">
                <a:solidFill>
                  <a:srgbClr val="C00000"/>
                </a:solidFill>
                <a:latin typeface="Times New Roman" panose="02020603050405020304" pitchFamily="18" charset="0"/>
                <a:cs typeface="Times New Roman" panose="02020603050405020304" pitchFamily="18" charset="0"/>
              </a:rPr>
              <a:t>Fee Recalculation Post-Automation:</a:t>
            </a:r>
          </a:p>
        </p:txBody>
      </p:sp>
      <p:pic>
        <p:nvPicPr>
          <p:cNvPr id="94" name="Picture 9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778" y="2128668"/>
            <a:ext cx="1137895" cy="1086984"/>
          </a:xfrm>
          <a:prstGeom prst="rect">
            <a:avLst/>
          </a:prstGeom>
        </p:spPr>
      </p:pic>
      <p:pic>
        <p:nvPicPr>
          <p:cNvPr id="95" name="Picture 9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26904" y="5288924"/>
            <a:ext cx="1604866" cy="1445825"/>
          </a:xfrm>
          <a:prstGeom prst="rect">
            <a:avLst/>
          </a:prstGeom>
        </p:spPr>
      </p:pic>
      <p:pic>
        <p:nvPicPr>
          <p:cNvPr id="96" name="Picture 9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89686" y="2198589"/>
            <a:ext cx="959313" cy="959313"/>
          </a:xfrm>
          <a:prstGeom prst="rect">
            <a:avLst/>
          </a:prstGeom>
        </p:spPr>
      </p:pic>
      <p:sp>
        <p:nvSpPr>
          <p:cNvPr id="97" name="Flowchart: Multidocument 96"/>
          <p:cNvSpPr/>
          <p:nvPr/>
        </p:nvSpPr>
        <p:spPr>
          <a:xfrm>
            <a:off x="1042845" y="3215652"/>
            <a:ext cx="1879472" cy="1247775"/>
          </a:xfrm>
          <a:prstGeom prst="flowChartMultidocumen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Cash Receipt Information</a:t>
            </a:r>
          </a:p>
          <a:p>
            <a:pPr algn="ctr"/>
            <a:r>
              <a:rPr lang="en-US" sz="1600" b="1" dirty="0" smtClean="0">
                <a:solidFill>
                  <a:schemeClr val="tx1"/>
                </a:solidFill>
              </a:rPr>
              <a:t>(.pdf)</a:t>
            </a:r>
            <a:endParaRPr lang="en-US" sz="1600" b="1" dirty="0">
              <a:solidFill>
                <a:schemeClr val="tx1"/>
              </a:solidFill>
            </a:endParaRPr>
          </a:p>
        </p:txBody>
      </p:sp>
      <p:sp>
        <p:nvSpPr>
          <p:cNvPr id="98" name="Flowchart: Multidocument 97"/>
          <p:cNvSpPr/>
          <p:nvPr/>
        </p:nvSpPr>
        <p:spPr>
          <a:xfrm>
            <a:off x="1042845" y="1504780"/>
            <a:ext cx="1957530" cy="1514025"/>
          </a:xfrm>
          <a:prstGeom prst="flowChartMultidocumen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 Market  </a:t>
            </a:r>
          </a:p>
          <a:p>
            <a:pPr algn="ctr"/>
            <a:r>
              <a:rPr lang="en-US" dirty="0" smtClean="0">
                <a:solidFill>
                  <a:schemeClr val="tx1"/>
                </a:solidFill>
              </a:rPr>
              <a:t>(2) Contract Info</a:t>
            </a:r>
          </a:p>
          <a:p>
            <a:pPr algn="ctr"/>
            <a:r>
              <a:rPr lang="en-US" sz="1600" b="1" dirty="0" smtClean="0">
                <a:solidFill>
                  <a:schemeClr val="tx1"/>
                </a:solidFill>
              </a:rPr>
              <a:t>(.</a:t>
            </a:r>
            <a:r>
              <a:rPr lang="en-US" sz="1600" b="1" dirty="0" err="1" smtClean="0">
                <a:solidFill>
                  <a:schemeClr val="tx1"/>
                </a:solidFill>
              </a:rPr>
              <a:t>xlsx</a:t>
            </a:r>
            <a:r>
              <a:rPr lang="en-US" sz="1600" b="1" dirty="0" smtClean="0">
                <a:solidFill>
                  <a:schemeClr val="tx1"/>
                </a:solidFill>
              </a:rPr>
              <a:t>)</a:t>
            </a:r>
            <a:endParaRPr lang="en-US" sz="1600" b="1" dirty="0">
              <a:solidFill>
                <a:schemeClr val="tx1"/>
              </a:solidFill>
            </a:endParaRPr>
          </a:p>
        </p:txBody>
      </p:sp>
      <p:cxnSp>
        <p:nvCxnSpPr>
          <p:cNvPr id="99" name="Elbow Connector 98"/>
          <p:cNvCxnSpPr>
            <a:endCxn id="94" idx="1"/>
          </p:cNvCxnSpPr>
          <p:nvPr/>
        </p:nvCxnSpPr>
        <p:spPr>
          <a:xfrm>
            <a:off x="3000375" y="1703841"/>
            <a:ext cx="2220403" cy="968319"/>
          </a:xfrm>
          <a:prstGeom prst="bentConnector3">
            <a:avLst>
              <a:gd name="adj1" fmla="val 50000"/>
            </a:avLst>
          </a:prstGeom>
          <a:ln w="571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Elbow Connector 99"/>
          <p:cNvCxnSpPr>
            <a:endCxn id="94" idx="1"/>
          </p:cNvCxnSpPr>
          <p:nvPr/>
        </p:nvCxnSpPr>
        <p:spPr>
          <a:xfrm flipV="1">
            <a:off x="2922317" y="2672160"/>
            <a:ext cx="2298461" cy="1167380"/>
          </a:xfrm>
          <a:prstGeom prst="bentConnector3">
            <a:avLst>
              <a:gd name="adj1" fmla="val 51681"/>
            </a:avLst>
          </a:prstGeom>
          <a:ln w="571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stCxn id="94" idx="3"/>
            <a:endCxn id="96" idx="1"/>
          </p:cNvCxnSpPr>
          <p:nvPr/>
        </p:nvCxnSpPr>
        <p:spPr>
          <a:xfrm>
            <a:off x="6358673" y="2672160"/>
            <a:ext cx="3731013" cy="6086"/>
          </a:xfrm>
          <a:prstGeom prst="straightConnector1">
            <a:avLst/>
          </a:prstGeom>
          <a:ln w="571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2" name="Left Brace 101"/>
          <p:cNvSpPr/>
          <p:nvPr/>
        </p:nvSpPr>
        <p:spPr>
          <a:xfrm rot="16200000">
            <a:off x="5990946" y="-489852"/>
            <a:ext cx="276783" cy="10887075"/>
          </a:xfrm>
          <a:prstGeom prst="leftBrace">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Content Placeholder 2"/>
          <p:cNvSpPr txBox="1">
            <a:spLocks/>
          </p:cNvSpPr>
          <p:nvPr/>
        </p:nvSpPr>
        <p:spPr>
          <a:xfrm>
            <a:off x="5220778" y="3155635"/>
            <a:ext cx="2131430" cy="9477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b="1" dirty="0" smtClean="0">
                <a:latin typeface="Trebuchet MS" panose="020B0603020202020204" pitchFamily="34" charset="0"/>
              </a:rPr>
              <a:t>Analytics Engine Automated Workflow</a:t>
            </a:r>
            <a:endParaRPr lang="en-US" sz="1800" b="1" dirty="0">
              <a:latin typeface="Trebuchet MS" panose="020B0603020202020204" pitchFamily="34" charset="0"/>
            </a:endParaRPr>
          </a:p>
        </p:txBody>
      </p:sp>
      <p:sp>
        <p:nvSpPr>
          <p:cNvPr id="104" name="Content Placeholder 2"/>
          <p:cNvSpPr txBox="1">
            <a:spLocks/>
          </p:cNvSpPr>
          <p:nvPr/>
        </p:nvSpPr>
        <p:spPr>
          <a:xfrm>
            <a:off x="9864678" y="3171679"/>
            <a:ext cx="1708197" cy="9477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b="1" dirty="0" smtClean="0">
                <a:latin typeface="Trebuchet MS" panose="020B0603020202020204" pitchFamily="34" charset="0"/>
              </a:rPr>
              <a:t>Output in desired form</a:t>
            </a:r>
            <a:endParaRPr lang="en-US" sz="1800" b="1" dirty="0">
              <a:latin typeface="Trebuchet MS" panose="020B0603020202020204" pitchFamily="34" charset="0"/>
            </a:endParaRPr>
          </a:p>
        </p:txBody>
      </p:sp>
      <p:sp>
        <p:nvSpPr>
          <p:cNvPr id="105" name="Content Placeholder 2"/>
          <p:cNvSpPr txBox="1">
            <a:spLocks/>
          </p:cNvSpPr>
          <p:nvPr/>
        </p:nvSpPr>
        <p:spPr>
          <a:xfrm>
            <a:off x="6931770" y="5240120"/>
            <a:ext cx="4503043" cy="9477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i="1" dirty="0" smtClean="0">
                <a:latin typeface="Trebuchet MS" panose="020B0603020202020204" pitchFamily="34" charset="0"/>
              </a:rPr>
              <a:t>Entire process is run by RPA bot.</a:t>
            </a:r>
            <a:endParaRPr lang="en-US" sz="2400" b="1" i="1" dirty="0">
              <a:latin typeface="Trebuchet MS" panose="020B0603020202020204" pitchFamily="34" charset="0"/>
            </a:endParaRPr>
          </a:p>
        </p:txBody>
      </p:sp>
      <p:sp>
        <p:nvSpPr>
          <p:cNvPr id="16" name="Rounded Rectangle 15"/>
          <p:cNvSpPr/>
          <p:nvPr/>
        </p:nvSpPr>
        <p:spPr>
          <a:xfrm>
            <a:off x="9177363" y="141085"/>
            <a:ext cx="2890569" cy="71556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22647" y="141085"/>
            <a:ext cx="1362635" cy="983307"/>
          </a:xfrm>
          <a:prstGeom prst="rect">
            <a:avLst/>
          </a:prstGeom>
        </p:spPr>
      </p:pic>
    </p:spTree>
    <p:extLst>
      <p:ext uri="{BB962C8B-B14F-4D97-AF65-F5344CB8AC3E}">
        <p14:creationId xmlns:p14="http://schemas.microsoft.com/office/powerpoint/2010/main" val="1020655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Content Placeholder 2"/>
          <p:cNvSpPr txBox="1">
            <a:spLocks/>
          </p:cNvSpPr>
          <p:nvPr/>
        </p:nvSpPr>
        <p:spPr>
          <a:xfrm>
            <a:off x="1253178" y="2157161"/>
            <a:ext cx="6619164" cy="996170"/>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smtClean="0">
                <a:latin typeface="Times New Roman" panose="02020603050405020304" pitchFamily="18" charset="0"/>
                <a:cs typeface="Times New Roman" panose="02020603050405020304" pitchFamily="18" charset="0"/>
              </a:rPr>
              <a:t>The Goal: </a:t>
            </a:r>
            <a:r>
              <a:rPr lang="en-US" sz="2000" dirty="0">
                <a:latin typeface="Times New Roman" panose="02020603050405020304" pitchFamily="18" charset="0"/>
                <a:cs typeface="Times New Roman" panose="02020603050405020304" pitchFamily="18" charset="0"/>
              </a:rPr>
              <a:t>R</a:t>
            </a:r>
            <a:r>
              <a:rPr lang="en-US" sz="1800" dirty="0" smtClean="0">
                <a:latin typeface="Times New Roman" panose="02020603050405020304" pitchFamily="18" charset="0"/>
                <a:cs typeface="Times New Roman" panose="02020603050405020304" pitchFamily="18" charset="0"/>
              </a:rPr>
              <a:t>ecalculation of the transactions fees and compare it to the actual received &amp; Automate the process.</a:t>
            </a:r>
          </a:p>
          <a:p>
            <a:pPr marL="342900" indent="-342900"/>
            <a:endParaRPr lang="en-US" sz="1800" dirty="0" smtClean="0">
              <a:latin typeface="Times New Roman" panose="02020603050405020304" pitchFamily="18" charset="0"/>
              <a:cs typeface="Times New Roman" panose="02020603050405020304" pitchFamily="18" charset="0"/>
            </a:endParaRPr>
          </a:p>
        </p:txBody>
      </p:sp>
      <p:sp>
        <p:nvSpPr>
          <p:cNvPr id="19" name="Content Placeholder 2"/>
          <p:cNvSpPr>
            <a:spLocks noGrp="1"/>
          </p:cNvSpPr>
          <p:nvPr>
            <p:ph idx="1"/>
          </p:nvPr>
        </p:nvSpPr>
        <p:spPr>
          <a:xfrm>
            <a:off x="1253178" y="4741550"/>
            <a:ext cx="6729131" cy="369332"/>
          </a:xfrm>
        </p:spPr>
        <p:txBody>
          <a:bodyPr wrap="square">
            <a:spAutoFit/>
          </a:bodyPr>
          <a:lstStyle/>
          <a:p>
            <a:r>
              <a:rPr lang="en-US" sz="2000" b="1" dirty="0" smtClean="0">
                <a:latin typeface="Times New Roman" panose="02020603050405020304" pitchFamily="18" charset="0"/>
                <a:cs typeface="Times New Roman" panose="02020603050405020304" pitchFamily="18" charset="0"/>
              </a:rPr>
              <a:t>Result</a:t>
            </a: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L</a:t>
            </a:r>
            <a:r>
              <a:rPr lang="en-US" sz="1800" dirty="0" smtClean="0">
                <a:latin typeface="Times New Roman" panose="02020603050405020304" pitchFamily="18" charset="0"/>
                <a:cs typeface="Times New Roman" panose="02020603050405020304" pitchFamily="18" charset="0"/>
              </a:rPr>
              <a:t>ost in government revenue.</a:t>
            </a:r>
            <a:endParaRPr lang="en-US" sz="1800" dirty="0">
              <a:latin typeface="Times New Roman" panose="02020603050405020304" pitchFamily="18" charset="0"/>
              <a:cs typeface="Times New Roman" panose="02020603050405020304" pitchFamily="18" charset="0"/>
            </a:endParaRPr>
          </a:p>
        </p:txBody>
      </p:sp>
      <p:sp>
        <p:nvSpPr>
          <p:cNvPr id="20" name="Content Placeholder 2"/>
          <p:cNvSpPr txBox="1">
            <a:spLocks/>
          </p:cNvSpPr>
          <p:nvPr/>
        </p:nvSpPr>
        <p:spPr>
          <a:xfrm>
            <a:off x="1253182" y="3118542"/>
            <a:ext cx="7129819" cy="1623008"/>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endParaRPr lang="en-US" sz="1800" dirty="0" smtClean="0">
              <a:latin typeface="Times New Roman" panose="02020603050405020304" pitchFamily="18" charset="0"/>
              <a:cs typeface="Times New Roman" panose="02020603050405020304" pitchFamily="18" charset="0"/>
            </a:endParaRPr>
          </a:p>
          <a:p>
            <a:r>
              <a:rPr lang="en-US" sz="2000" b="1" dirty="0" smtClean="0">
                <a:latin typeface="Times New Roman" panose="02020603050405020304" pitchFamily="18" charset="0"/>
                <a:cs typeface="Times New Roman" panose="02020603050405020304" pitchFamily="18" charset="0"/>
              </a:rPr>
              <a:t>Work Done: </a:t>
            </a:r>
            <a:r>
              <a:rPr lang="en-US" sz="1800" dirty="0" smtClean="0">
                <a:latin typeface="Times New Roman" panose="02020603050405020304" pitchFamily="18" charset="0"/>
                <a:cs typeface="Times New Roman" panose="02020603050405020304" pitchFamily="18" charset="0"/>
              </a:rPr>
              <a:t>A workflow was built to aggregate the data and match it with the actuals using </a:t>
            </a:r>
            <a:r>
              <a:rPr lang="en-US" sz="1800" b="1" dirty="0" smtClean="0">
                <a:latin typeface="Times New Roman" panose="02020603050405020304" pitchFamily="18" charset="0"/>
                <a:cs typeface="Times New Roman" panose="02020603050405020304" pitchFamily="18" charset="0"/>
              </a:rPr>
              <a:t>OCR</a:t>
            </a:r>
            <a:r>
              <a:rPr lang="en-US" sz="1800" dirty="0" smtClean="0">
                <a:latin typeface="Times New Roman" panose="02020603050405020304" pitchFamily="18" charset="0"/>
                <a:cs typeface="Times New Roman" panose="02020603050405020304" pitchFamily="18" charset="0"/>
              </a:rPr>
              <a:t> technology. This process was automated to roll-it-forward on a monthly basis using </a:t>
            </a:r>
            <a:r>
              <a:rPr lang="en-US" sz="1800" b="1" dirty="0" smtClean="0">
                <a:latin typeface="Times New Roman" panose="02020603050405020304" pitchFamily="18" charset="0"/>
                <a:cs typeface="Times New Roman" panose="02020603050405020304" pitchFamily="18" charset="0"/>
              </a:rPr>
              <a:t>RPA</a:t>
            </a:r>
            <a:r>
              <a:rPr lang="en-US" sz="1800" dirty="0" smtClean="0">
                <a:latin typeface="Times New Roman" panose="02020603050405020304" pitchFamily="18" charset="0"/>
                <a:cs typeface="Times New Roman" panose="02020603050405020304" pitchFamily="18" charset="0"/>
              </a:rPr>
              <a:t>.</a:t>
            </a:r>
          </a:p>
          <a:p>
            <a:pPr marL="342900" indent="-342900"/>
            <a:endParaRPr lang="en-US" sz="1800" dirty="0" smtClean="0">
              <a:latin typeface="Times New Roman" panose="02020603050405020304" pitchFamily="18" charset="0"/>
              <a:cs typeface="Times New Roman" panose="02020603050405020304" pitchFamily="18" charset="0"/>
            </a:endParaRPr>
          </a:p>
        </p:txBody>
      </p:sp>
      <p:sp>
        <p:nvSpPr>
          <p:cNvPr id="21" name="Title 1"/>
          <p:cNvSpPr txBox="1">
            <a:spLocks/>
          </p:cNvSpPr>
          <p:nvPr/>
        </p:nvSpPr>
        <p:spPr>
          <a:xfrm>
            <a:off x="1253178" y="350907"/>
            <a:ext cx="601346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u="sng" smtClean="0">
                <a:solidFill>
                  <a:srgbClr val="C00000"/>
                </a:solidFill>
                <a:latin typeface="Times New Roman" panose="02020603050405020304" pitchFamily="18" charset="0"/>
                <a:cs typeface="Times New Roman" panose="02020603050405020304" pitchFamily="18" charset="0"/>
              </a:rPr>
              <a:t>Overall From Revenue Use Case</a:t>
            </a:r>
            <a:endParaRPr lang="en-US" sz="2800" b="1" u="sng" dirty="0">
              <a:solidFill>
                <a:srgbClr val="C00000"/>
              </a:solidFill>
              <a:latin typeface="Times New Roman" panose="02020603050405020304" pitchFamily="18" charset="0"/>
              <a:cs typeface="Times New Roman" panose="02020603050405020304" pitchFamily="18" charset="0"/>
            </a:endParaRPr>
          </a:p>
        </p:txBody>
      </p:sp>
      <p:pic>
        <p:nvPicPr>
          <p:cNvPr id="3076" name="Picture 4" descr="Goal PNG Transparent Images - PNG 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34668" y="2328712"/>
            <a:ext cx="3257332" cy="2412838"/>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9177363" y="141085"/>
            <a:ext cx="2890569" cy="71556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22647" y="141085"/>
            <a:ext cx="1362635" cy="983307"/>
          </a:xfrm>
          <a:prstGeom prst="rect">
            <a:avLst/>
          </a:prstGeom>
        </p:spPr>
      </p:pic>
    </p:spTree>
    <p:extLst>
      <p:ext uri="{BB962C8B-B14F-4D97-AF65-F5344CB8AC3E}">
        <p14:creationId xmlns:p14="http://schemas.microsoft.com/office/powerpoint/2010/main" val="37750798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838200" y="193866"/>
            <a:ext cx="10515600" cy="1325563"/>
          </a:xfrm>
        </p:spPr>
        <p:txBody>
          <a:bodyPr>
            <a:normAutofit/>
          </a:bodyPr>
          <a:lstStyle/>
          <a:p>
            <a:r>
              <a:rPr lang="en-US" sz="2800" b="1" dirty="0" smtClean="0">
                <a:solidFill>
                  <a:srgbClr val="C00000"/>
                </a:solidFill>
                <a:latin typeface="Times New Roman" panose="02020603050405020304" pitchFamily="18" charset="0"/>
                <a:cs typeface="Times New Roman" panose="02020603050405020304" pitchFamily="18" charset="0"/>
              </a:rPr>
              <a:t>4. Future Roadmap</a:t>
            </a:r>
            <a:endParaRPr lang="en-US" sz="2800" b="1" dirty="0">
              <a:solidFill>
                <a:srgbClr val="C00000"/>
              </a:solidFill>
              <a:latin typeface="Times New Roman" panose="02020603050405020304" pitchFamily="18" charset="0"/>
              <a:cs typeface="Times New Roman" panose="02020603050405020304" pitchFamily="18" charset="0"/>
            </a:endParaRPr>
          </a:p>
        </p:txBody>
      </p:sp>
      <p:sp>
        <p:nvSpPr>
          <p:cNvPr id="7" name="Content Placeholder 2"/>
          <p:cNvSpPr>
            <a:spLocks noGrp="1"/>
          </p:cNvSpPr>
          <p:nvPr>
            <p:ph idx="1"/>
          </p:nvPr>
        </p:nvSpPr>
        <p:spPr>
          <a:xfrm>
            <a:off x="838200" y="1690688"/>
            <a:ext cx="10515600" cy="4351338"/>
          </a:xfrm>
        </p:spPr>
        <p:txBody>
          <a:bodyPr/>
          <a:lstStyle/>
          <a:p>
            <a:r>
              <a:rPr lang="en-US" sz="2600" dirty="0" smtClean="0">
                <a:latin typeface="Times New Roman" panose="02020603050405020304" pitchFamily="18" charset="0"/>
                <a:cs typeface="Times New Roman" panose="02020603050405020304" pitchFamily="18" charset="0"/>
              </a:rPr>
              <a:t>Exploration of unstructured data and building workflows to support this form of analysis i.e. sentiment analysis.</a:t>
            </a:r>
          </a:p>
          <a:p>
            <a:endParaRPr lang="en-US" sz="2600" dirty="0" smtClean="0">
              <a:latin typeface="Times New Roman" panose="02020603050405020304" pitchFamily="18" charset="0"/>
              <a:cs typeface="Times New Roman" panose="02020603050405020304" pitchFamily="18" charset="0"/>
            </a:endParaRPr>
          </a:p>
          <a:p>
            <a:r>
              <a:rPr lang="en-US" sz="2600" dirty="0" smtClean="0">
                <a:latin typeface="Times New Roman" panose="02020603050405020304" pitchFamily="18" charset="0"/>
                <a:cs typeface="Times New Roman" panose="02020603050405020304" pitchFamily="18" charset="0"/>
              </a:rPr>
              <a:t>Creating large-scale data warehouses using big data technology, to enable rapid processing and benefit more from AI-based solutions.</a:t>
            </a:r>
          </a:p>
          <a:p>
            <a:endParaRPr lang="en-US" sz="2600" dirty="0" smtClean="0">
              <a:latin typeface="Times New Roman" panose="02020603050405020304" pitchFamily="18" charset="0"/>
              <a:cs typeface="Times New Roman" panose="02020603050405020304" pitchFamily="18" charset="0"/>
            </a:endParaRPr>
          </a:p>
          <a:p>
            <a:r>
              <a:rPr lang="en-US" sz="2600" dirty="0" smtClean="0">
                <a:latin typeface="Times New Roman" panose="02020603050405020304" pitchFamily="18" charset="0"/>
                <a:cs typeface="Times New Roman" panose="02020603050405020304" pitchFamily="18" charset="0"/>
              </a:rPr>
              <a:t>Continued refinement of existing capabilities via lateral improvements (creating analytical workflows in a wide variety of tools and integrating them under one platform).</a:t>
            </a:r>
          </a:p>
          <a:p>
            <a:endParaRPr lang="en-US" dirty="0"/>
          </a:p>
        </p:txBody>
      </p:sp>
      <p:sp>
        <p:nvSpPr>
          <p:cNvPr id="4" name="Rounded Rectangle 3"/>
          <p:cNvSpPr/>
          <p:nvPr/>
        </p:nvSpPr>
        <p:spPr>
          <a:xfrm>
            <a:off x="9177363" y="141085"/>
            <a:ext cx="2890569" cy="71556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22647" y="141085"/>
            <a:ext cx="1362635" cy="983307"/>
          </a:xfrm>
          <a:prstGeom prst="rect">
            <a:avLst/>
          </a:prstGeom>
        </p:spPr>
      </p:pic>
    </p:spTree>
    <p:extLst>
      <p:ext uri="{BB962C8B-B14F-4D97-AF65-F5344CB8AC3E}">
        <p14:creationId xmlns:p14="http://schemas.microsoft.com/office/powerpoint/2010/main" val="142012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5"/>
            <a:ext cx="10515600" cy="1325563"/>
          </a:xfrm>
        </p:spPr>
        <p:txBody>
          <a:bodyPr>
            <a:normAutofit/>
          </a:bodyPr>
          <a:lstStyle/>
          <a:p>
            <a:r>
              <a:rPr lang="en-US" sz="2800" b="1" dirty="0" smtClean="0">
                <a:solidFill>
                  <a:srgbClr val="C00000"/>
                </a:solidFill>
                <a:latin typeface="Times New Roman" panose="02020603050405020304" pitchFamily="18" charset="0"/>
                <a:cs typeface="Times New Roman" panose="02020603050405020304" pitchFamily="18" charset="0"/>
              </a:rPr>
              <a:t>Sessions’ Takeaway</a:t>
            </a:r>
            <a:endParaRPr lang="en-US" sz="2800" b="1" dirty="0">
              <a:solidFill>
                <a:srgbClr val="C00000"/>
              </a:solidFill>
              <a:latin typeface="Times New Roman" panose="02020603050405020304" pitchFamily="18" charset="0"/>
              <a:cs typeface="Times New Roman" panose="02020603050405020304" pitchFamily="18" charset="0"/>
            </a:endParaRPr>
          </a:p>
        </p:txBody>
      </p:sp>
      <p:sp>
        <p:nvSpPr>
          <p:cNvPr id="5" name="Content Placeholder 2"/>
          <p:cNvSpPr>
            <a:spLocks noGrp="1"/>
          </p:cNvSpPr>
          <p:nvPr>
            <p:ph idx="1"/>
          </p:nvPr>
        </p:nvSpPr>
        <p:spPr>
          <a:xfrm>
            <a:off x="838200" y="1825625"/>
            <a:ext cx="10515600" cy="4351338"/>
          </a:xfrm>
        </p:spPr>
        <p:txBody>
          <a:bodyPr/>
          <a:lstStyle/>
          <a:p>
            <a:r>
              <a:rPr lang="en-US" sz="2600" dirty="0">
                <a:latin typeface="Times New Roman" panose="02020603050405020304" pitchFamily="18" charset="0"/>
                <a:cs typeface="Times New Roman" panose="02020603050405020304" pitchFamily="18" charset="0"/>
              </a:rPr>
              <a:t>Seize the opportunities that </a:t>
            </a:r>
            <a:r>
              <a:rPr lang="en-US" sz="2600" dirty="0" smtClean="0">
                <a:latin typeface="Times New Roman" panose="02020603050405020304" pitchFamily="18" charset="0"/>
                <a:cs typeface="Times New Roman" panose="02020603050405020304" pitchFamily="18" charset="0"/>
              </a:rPr>
              <a:t>emerging technologies offers</a:t>
            </a:r>
            <a:r>
              <a:rPr lang="en-US" sz="2600" dirty="0">
                <a:latin typeface="Times New Roman" panose="02020603050405020304" pitchFamily="18" charset="0"/>
                <a:cs typeface="Times New Roman" panose="02020603050405020304" pitchFamily="18" charset="0"/>
              </a:rPr>
              <a:t>, while keeping an eye </a:t>
            </a:r>
            <a:r>
              <a:rPr lang="en-US" sz="2600" dirty="0" smtClean="0">
                <a:latin typeface="Times New Roman" panose="02020603050405020304" pitchFamily="18" charset="0"/>
                <a:cs typeface="Times New Roman" panose="02020603050405020304" pitchFamily="18" charset="0"/>
              </a:rPr>
              <a:t>on critical success factors.</a:t>
            </a:r>
          </a:p>
          <a:p>
            <a:endParaRPr lang="en-US" sz="2600" dirty="0">
              <a:latin typeface="Times New Roman" panose="02020603050405020304" pitchFamily="18" charset="0"/>
              <a:cs typeface="Times New Roman" panose="02020603050405020304" pitchFamily="18" charset="0"/>
            </a:endParaRPr>
          </a:p>
          <a:p>
            <a:r>
              <a:rPr lang="en-US" sz="2600" dirty="0" smtClean="0">
                <a:latin typeface="Times New Roman" panose="02020603050405020304" pitchFamily="18" charset="0"/>
                <a:cs typeface="Times New Roman" panose="02020603050405020304" pitchFamily="18" charset="0"/>
              </a:rPr>
              <a:t>“A </a:t>
            </a:r>
            <a:r>
              <a:rPr lang="en-US" sz="2600" dirty="0">
                <a:latin typeface="Times New Roman" panose="02020603050405020304" pitchFamily="18" charset="0"/>
                <a:cs typeface="Times New Roman" panose="02020603050405020304" pitchFamily="18" charset="0"/>
              </a:rPr>
              <a:t>c</a:t>
            </a:r>
            <a:r>
              <a:rPr lang="en-US" sz="2600" dirty="0" smtClean="0">
                <a:latin typeface="Times New Roman" panose="02020603050405020304" pitchFamily="18" charset="0"/>
                <a:cs typeface="Times New Roman" panose="02020603050405020304" pitchFamily="18" charset="0"/>
              </a:rPr>
              <a:t>hain is as strong as the weakest link” – all stakeholders are equally important as collaboration is a cornerstone in adopting new technologies.</a:t>
            </a:r>
          </a:p>
          <a:p>
            <a:endParaRPr lang="en-US" sz="2600" dirty="0">
              <a:latin typeface="Times New Roman" panose="02020603050405020304" pitchFamily="18" charset="0"/>
              <a:cs typeface="Times New Roman" panose="02020603050405020304" pitchFamily="18" charset="0"/>
            </a:endParaRPr>
          </a:p>
          <a:p>
            <a:r>
              <a:rPr lang="en-US" sz="2600" dirty="0" smtClean="0">
                <a:latin typeface="Times New Roman" panose="02020603050405020304" pitchFamily="18" charset="0"/>
                <a:cs typeface="Times New Roman" panose="02020603050405020304" pitchFamily="18" charset="0"/>
              </a:rPr>
              <a:t>Keep reiterating on your organizational capabilities. What works today might not work tomorrow.</a:t>
            </a:r>
            <a:endParaRPr lang="en-US" sz="2600" dirty="0">
              <a:latin typeface="Times New Roman" panose="02020603050405020304" pitchFamily="18" charset="0"/>
              <a:cs typeface="Times New Roman" panose="02020603050405020304" pitchFamily="18" charset="0"/>
            </a:endParaRPr>
          </a:p>
          <a:p>
            <a:endParaRPr lang="en-US" dirty="0"/>
          </a:p>
        </p:txBody>
      </p:sp>
      <p:sp>
        <p:nvSpPr>
          <p:cNvPr id="8" name="Rounded Rectangle 7"/>
          <p:cNvSpPr/>
          <p:nvPr/>
        </p:nvSpPr>
        <p:spPr>
          <a:xfrm>
            <a:off x="9177363" y="141085"/>
            <a:ext cx="2890569" cy="71556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22647" y="141085"/>
            <a:ext cx="1362635" cy="983307"/>
          </a:xfrm>
          <a:prstGeom prst="rect">
            <a:avLst/>
          </a:prstGeom>
        </p:spPr>
      </p:pic>
    </p:spTree>
    <p:extLst>
      <p:ext uri="{BB962C8B-B14F-4D97-AF65-F5344CB8AC3E}">
        <p14:creationId xmlns:p14="http://schemas.microsoft.com/office/powerpoint/2010/main" val="19885576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727201" y="3343564"/>
            <a:ext cx="8017164" cy="707886"/>
          </a:xfrm>
          <a:prstGeom prst="rect">
            <a:avLst/>
          </a:prstGeom>
          <a:noFill/>
        </p:spPr>
        <p:txBody>
          <a:bodyPr wrap="square" rtlCol="0">
            <a:spAutoFit/>
          </a:bodyPr>
          <a:lstStyle/>
          <a:p>
            <a:pPr algn="ctr"/>
            <a:r>
              <a:rPr lang="en-US" sz="4000" b="1" dirty="0" smtClean="0">
                <a:solidFill>
                  <a:srgbClr val="C00000"/>
                </a:solidFill>
                <a:latin typeface="Times New Roman" panose="02020603050405020304" pitchFamily="18" charset="0"/>
                <a:cs typeface="Times New Roman" panose="02020603050405020304" pitchFamily="18" charset="0"/>
              </a:rPr>
              <a:t>Thank You </a:t>
            </a:r>
            <a:endParaRPr lang="en-US" sz="4000" b="1" dirty="0">
              <a:solidFill>
                <a:srgbClr val="C00000"/>
              </a:solidFill>
              <a:latin typeface="Times New Roman" panose="02020603050405020304" pitchFamily="18" charset="0"/>
              <a:cs typeface="Times New Roman" panose="02020603050405020304" pitchFamily="18" charset="0"/>
            </a:endParaRPr>
          </a:p>
        </p:txBody>
      </p:sp>
      <p:pic>
        <p:nvPicPr>
          <p:cNvPr id="1026" name="Picture 2" descr="Thank You Word Cloud in different languages, presentation background | Word  cloud, Presentation backgrounds, Language"/>
          <p:cNvPicPr>
            <a:picLocks noChangeAspect="1" noChangeArrowheads="1"/>
          </p:cNvPicPr>
          <p:nvPr/>
        </p:nvPicPr>
        <p:blipFill rotWithShape="1">
          <a:blip r:embed="rId3">
            <a:extLst>
              <a:ext uri="{28A0092B-C50C-407E-A947-70E740481C1C}">
                <a14:useLocalDpi xmlns:a14="http://schemas.microsoft.com/office/drawing/2010/main" val="0"/>
              </a:ext>
            </a:extLst>
          </a:blip>
          <a:srcRect b="4465"/>
          <a:stretch/>
        </p:blipFill>
        <p:spPr bwMode="auto">
          <a:xfrm>
            <a:off x="3846754" y="2261785"/>
            <a:ext cx="3778058" cy="28714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Rounded Rectangle 4"/>
          <p:cNvSpPr/>
          <p:nvPr/>
        </p:nvSpPr>
        <p:spPr>
          <a:xfrm>
            <a:off x="9177363" y="141085"/>
            <a:ext cx="2890569" cy="71556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2462" y="127911"/>
            <a:ext cx="1362635" cy="983307"/>
          </a:xfrm>
          <a:prstGeom prst="rect">
            <a:avLst/>
          </a:prstGeom>
        </p:spPr>
      </p:pic>
    </p:spTree>
    <p:extLst>
      <p:ext uri="{BB962C8B-B14F-4D97-AF65-F5344CB8AC3E}">
        <p14:creationId xmlns:p14="http://schemas.microsoft.com/office/powerpoint/2010/main" val="34641961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718838" y="1365789"/>
            <a:ext cx="10705763" cy="3590033"/>
          </a:xfrm>
          <a:prstGeom prst="rect">
            <a:avLst/>
          </a:prstGeom>
          <a:solidFill>
            <a:schemeClr val="accent1">
              <a:lumMod val="20000"/>
              <a:lumOff val="80000"/>
            </a:schemeClr>
          </a:solidFill>
          <a:ln w="76200">
            <a:solidFill>
              <a:srgbClr val="4D62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p:nvPr/>
        </p:nvSpPr>
        <p:spPr>
          <a:xfrm>
            <a:off x="3888398" y="5834759"/>
            <a:ext cx="4001545" cy="338554"/>
          </a:xfrm>
          <a:prstGeom prst="rect">
            <a:avLst/>
          </a:prstGeom>
        </p:spPr>
        <p:txBody>
          <a:bodyPr wrap="none">
            <a:spAutoFit/>
          </a:bodyPr>
          <a:lstStyle/>
          <a:p>
            <a:pPr algn="ctr"/>
            <a:r>
              <a:rPr lang="en-US" sz="1600" b="1" dirty="0">
                <a:solidFill>
                  <a:prstClr val="black"/>
                </a:solidFill>
                <a:latin typeface="Times New Roman" panose="02020603050405020304" pitchFamily="18" charset="0"/>
                <a:cs typeface="Times New Roman" panose="02020603050405020304" pitchFamily="18" charset="0"/>
              </a:rPr>
              <a:t>Mr. Abdulla </a:t>
            </a:r>
            <a:r>
              <a:rPr lang="en-US" sz="1600" b="1" dirty="0" smtClean="0">
                <a:solidFill>
                  <a:prstClr val="black"/>
                </a:solidFill>
                <a:latin typeface="Times New Roman" panose="02020603050405020304" pitchFamily="18" charset="0"/>
                <a:cs typeface="Times New Roman" panose="02020603050405020304" pitchFamily="18" charset="0"/>
              </a:rPr>
              <a:t>Mohamed Alshehhi </a:t>
            </a:r>
            <a:r>
              <a:rPr lang="en-US" sz="1600" b="1" dirty="0">
                <a:solidFill>
                  <a:prstClr val="black"/>
                </a:solidFill>
                <a:latin typeface="Times New Roman" panose="02020603050405020304" pitchFamily="18" charset="0"/>
                <a:cs typeface="Times New Roman" panose="02020603050405020304" pitchFamily="18" charset="0"/>
              </a:rPr>
              <a:t>- SAI </a:t>
            </a:r>
            <a:r>
              <a:rPr lang="en-US" sz="1600" b="1" dirty="0" smtClean="0">
                <a:solidFill>
                  <a:prstClr val="black"/>
                </a:solidFill>
                <a:latin typeface="Times New Roman" panose="02020603050405020304" pitchFamily="18" charset="0"/>
                <a:cs typeface="Times New Roman" panose="02020603050405020304" pitchFamily="18" charset="0"/>
              </a:rPr>
              <a:t>UAE</a:t>
            </a:r>
          </a:p>
        </p:txBody>
      </p:sp>
      <p:sp>
        <p:nvSpPr>
          <p:cNvPr id="6" name="Rectangle 5"/>
          <p:cNvSpPr/>
          <p:nvPr/>
        </p:nvSpPr>
        <p:spPr>
          <a:xfrm>
            <a:off x="2257790" y="3243099"/>
            <a:ext cx="7627857" cy="646331"/>
          </a:xfrm>
          <a:prstGeom prst="rect">
            <a:avLst/>
          </a:prstGeom>
        </p:spPr>
        <p:txBody>
          <a:bodyPr wrap="none">
            <a:spAutoFit/>
          </a:bodyPr>
          <a:lstStyle/>
          <a:p>
            <a:r>
              <a:rPr lang="en-US" sz="3600" b="1" dirty="0" smtClean="0">
                <a:solidFill>
                  <a:srgbClr val="C00000"/>
                </a:solidFill>
                <a:latin typeface="Times New Roman" panose="02020603050405020304" pitchFamily="18" charset="0"/>
                <a:cs typeface="Times New Roman" panose="02020603050405020304" pitchFamily="18" charset="0"/>
              </a:rPr>
              <a:t>“Technology </a:t>
            </a:r>
            <a:r>
              <a:rPr lang="en-US" sz="3600" b="1" dirty="0">
                <a:solidFill>
                  <a:srgbClr val="C00000"/>
                </a:solidFill>
                <a:latin typeface="Times New Roman" panose="02020603050405020304" pitchFamily="18" charset="0"/>
                <a:cs typeface="Times New Roman" panose="02020603050405020304" pitchFamily="18" charset="0"/>
              </a:rPr>
              <a:t>as an Enabler for </a:t>
            </a:r>
            <a:r>
              <a:rPr lang="en-US" sz="3600" b="1" dirty="0" smtClean="0">
                <a:solidFill>
                  <a:srgbClr val="C00000"/>
                </a:solidFill>
                <a:latin typeface="Times New Roman" panose="02020603050405020304" pitchFamily="18" charset="0"/>
                <a:cs typeface="Times New Roman" panose="02020603050405020304" pitchFamily="18" charset="0"/>
              </a:rPr>
              <a:t>Audit”</a:t>
            </a:r>
            <a:endParaRPr lang="en-US" sz="3600" b="1" dirty="0">
              <a:solidFill>
                <a:srgbClr val="C00000"/>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9177363" y="141085"/>
            <a:ext cx="2890569" cy="71556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2462" y="127911"/>
            <a:ext cx="1362635" cy="983307"/>
          </a:xfrm>
          <a:prstGeom prst="rect">
            <a:avLst/>
          </a:prstGeom>
        </p:spPr>
      </p:pic>
      <p:sp>
        <p:nvSpPr>
          <p:cNvPr id="9" name="Rounded Rectangle 8"/>
          <p:cNvSpPr/>
          <p:nvPr/>
        </p:nvSpPr>
        <p:spPr>
          <a:xfrm>
            <a:off x="9177363" y="141085"/>
            <a:ext cx="2890569" cy="71556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22647" y="141085"/>
            <a:ext cx="1362635" cy="983307"/>
          </a:xfrm>
          <a:prstGeom prst="rect">
            <a:avLst/>
          </a:prstGeom>
        </p:spPr>
      </p:pic>
      <p:sp>
        <p:nvSpPr>
          <p:cNvPr id="11" name="TextBox 10"/>
          <p:cNvSpPr txBox="1"/>
          <p:nvPr/>
        </p:nvSpPr>
        <p:spPr>
          <a:xfrm>
            <a:off x="1071395" y="1868933"/>
            <a:ext cx="10000648" cy="1077218"/>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“AI, Innovation, Governance and Auditing : </a:t>
            </a:r>
            <a:r>
              <a:rPr lang="en-US" sz="3200" dirty="0" smtClean="0">
                <a:latin typeface="Times New Roman" panose="02020603050405020304" pitchFamily="18" charset="0"/>
                <a:cs typeface="Times New Roman" panose="02020603050405020304" pitchFamily="18" charset="0"/>
              </a:rPr>
              <a:t/>
            </a:r>
            <a:br>
              <a:rPr lang="en-US" sz="3200" dirty="0" smtClean="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Challenges </a:t>
            </a:r>
            <a:r>
              <a:rPr lang="en-US" sz="3200" dirty="0">
                <a:latin typeface="Times New Roman" panose="02020603050405020304" pitchFamily="18" charset="0"/>
                <a:cs typeface="Times New Roman" panose="02020603050405020304" pitchFamily="18" charset="0"/>
              </a:rPr>
              <a:t>and Opportunities”</a:t>
            </a:r>
          </a:p>
        </p:txBody>
      </p:sp>
    </p:spTree>
    <p:extLst>
      <p:ext uri="{BB962C8B-B14F-4D97-AF65-F5344CB8AC3E}">
        <p14:creationId xmlns:p14="http://schemas.microsoft.com/office/powerpoint/2010/main" val="30571371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838200" y="50828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600" b="1" dirty="0" smtClean="0">
              <a:solidFill>
                <a:srgbClr val="C00000"/>
              </a:solidFill>
              <a:latin typeface="Times New Roman" panose="02020603050405020304" pitchFamily="18" charset="0"/>
              <a:cs typeface="Times New Roman" panose="02020603050405020304" pitchFamily="18" charset="0"/>
            </a:endParaRPr>
          </a:p>
          <a:p>
            <a:r>
              <a:rPr lang="en-US" sz="3200" b="1" u="sng" smtClean="0">
                <a:solidFill>
                  <a:srgbClr val="C00000"/>
                </a:solidFill>
                <a:latin typeface="Times New Roman" panose="02020603050405020304" pitchFamily="18" charset="0"/>
                <a:cs typeface="Times New Roman" panose="02020603050405020304" pitchFamily="18" charset="0"/>
              </a:rPr>
              <a:t>Presentation Outline:</a:t>
            </a:r>
            <a:endParaRPr lang="en-US" sz="3200" b="1" u="sng" dirty="0">
              <a:solidFill>
                <a:srgbClr val="C00000"/>
              </a:solidFill>
              <a:latin typeface="Times New Roman" panose="02020603050405020304" pitchFamily="18" charset="0"/>
              <a:cs typeface="Times New Roman" panose="02020603050405020304" pitchFamily="18" charset="0"/>
            </a:endParaRPr>
          </a:p>
        </p:txBody>
      </p:sp>
      <p:sp>
        <p:nvSpPr>
          <p:cNvPr id="5" name="Content Placeholder 3"/>
          <p:cNvSpPr>
            <a:spLocks noGrp="1"/>
          </p:cNvSpPr>
          <p:nvPr>
            <p:ph idx="1"/>
          </p:nvPr>
        </p:nvSpPr>
        <p:spPr>
          <a:xfrm>
            <a:off x="838200" y="1935451"/>
            <a:ext cx="10515600" cy="5511799"/>
          </a:xfrm>
        </p:spPr>
        <p:txBody>
          <a:bodyPr>
            <a:normAutofit/>
          </a:bodyPr>
          <a:lstStyle/>
          <a:p>
            <a:pPr marL="514350" indent="-514350">
              <a:buFont typeface="+mj-lt"/>
              <a:buAutoNum type="arabicPeriod"/>
            </a:pPr>
            <a:r>
              <a:rPr lang="en-US" sz="2600" smtClean="0">
                <a:latin typeface="Times New Roman" panose="02020603050405020304" pitchFamily="18" charset="0"/>
                <a:cs typeface="Times New Roman" panose="02020603050405020304" pitchFamily="18" charset="0"/>
              </a:rPr>
              <a:t>SAI </a:t>
            </a:r>
            <a:r>
              <a:rPr lang="en-US" sz="2600" dirty="0">
                <a:latin typeface="Times New Roman" panose="02020603050405020304" pitchFamily="18" charset="0"/>
                <a:cs typeface="Times New Roman" panose="02020603050405020304" pitchFamily="18" charset="0"/>
              </a:rPr>
              <a:t>UAE In The </a:t>
            </a:r>
            <a:r>
              <a:rPr lang="en-US" sz="2600">
                <a:latin typeface="Times New Roman" panose="02020603050405020304" pitchFamily="18" charset="0"/>
                <a:cs typeface="Times New Roman" panose="02020603050405020304" pitchFamily="18" charset="0"/>
              </a:rPr>
              <a:t>Digital </a:t>
            </a:r>
            <a:r>
              <a:rPr lang="en-US" sz="2600" smtClean="0">
                <a:latin typeface="Times New Roman" panose="02020603050405020304" pitchFamily="18" charset="0"/>
                <a:cs typeface="Times New Roman" panose="02020603050405020304" pitchFamily="18" charset="0"/>
              </a:rPr>
              <a:t>Era</a:t>
            </a:r>
            <a:endParaRPr lang="en-US" sz="2600" dirty="0" smtClean="0">
              <a:latin typeface="Times New Roman" panose="02020603050405020304" pitchFamily="18" charset="0"/>
              <a:cs typeface="Times New Roman" panose="02020603050405020304" pitchFamily="18" charset="0"/>
            </a:endParaRPr>
          </a:p>
          <a:p>
            <a:pPr marL="514350" indent="-514350">
              <a:lnSpc>
                <a:spcPct val="200000"/>
              </a:lnSpc>
              <a:buFont typeface="+mj-lt"/>
              <a:buAutoNum type="arabicPeriod"/>
            </a:pPr>
            <a:r>
              <a:rPr lang="en-US" sz="2600" smtClean="0">
                <a:latin typeface="Times New Roman" panose="02020603050405020304" pitchFamily="18" charset="0"/>
                <a:cs typeface="Times New Roman" panose="02020603050405020304" pitchFamily="18" charset="0"/>
              </a:rPr>
              <a:t>SAI </a:t>
            </a:r>
            <a:r>
              <a:rPr lang="en-US" sz="2600" dirty="0">
                <a:latin typeface="Times New Roman" panose="02020603050405020304" pitchFamily="18" charset="0"/>
                <a:cs typeface="Times New Roman" panose="02020603050405020304" pitchFamily="18" charset="0"/>
              </a:rPr>
              <a:t>UAE </a:t>
            </a:r>
            <a:r>
              <a:rPr lang="en-US" sz="2600">
                <a:latin typeface="Times New Roman" panose="02020603050405020304" pitchFamily="18" charset="0"/>
                <a:cs typeface="Times New Roman" panose="02020603050405020304" pitchFamily="18" charset="0"/>
              </a:rPr>
              <a:t>Digital </a:t>
            </a:r>
            <a:r>
              <a:rPr lang="en-US" sz="2600" smtClean="0">
                <a:latin typeface="Times New Roman" panose="02020603050405020304" pitchFamily="18" charset="0"/>
                <a:cs typeface="Times New Roman" panose="02020603050405020304" pitchFamily="18" charset="0"/>
              </a:rPr>
              <a:t>Strategy</a:t>
            </a:r>
            <a:endParaRPr lang="en-US" sz="2600" dirty="0" smtClean="0">
              <a:latin typeface="Times New Roman" panose="02020603050405020304" pitchFamily="18" charset="0"/>
              <a:cs typeface="Times New Roman" panose="02020603050405020304" pitchFamily="18" charset="0"/>
            </a:endParaRPr>
          </a:p>
          <a:p>
            <a:pPr marL="514350" indent="-514350">
              <a:lnSpc>
                <a:spcPct val="200000"/>
              </a:lnSpc>
              <a:buFont typeface="+mj-lt"/>
              <a:buAutoNum type="arabicPeriod"/>
            </a:pPr>
            <a:r>
              <a:rPr lang="en-US" sz="2600" smtClean="0">
                <a:latin typeface="Times New Roman" panose="02020603050405020304" pitchFamily="18" charset="0"/>
                <a:cs typeface="Times New Roman" panose="02020603050405020304" pitchFamily="18" charset="0"/>
              </a:rPr>
              <a:t>Advanced </a:t>
            </a:r>
            <a:r>
              <a:rPr lang="en-US" sz="2600" dirty="0">
                <a:latin typeface="Times New Roman" panose="02020603050405020304" pitchFamily="18" charset="0"/>
                <a:cs typeface="Times New Roman" panose="02020603050405020304" pitchFamily="18" charset="0"/>
              </a:rPr>
              <a:t>Technology Infusion in SAIUAE </a:t>
            </a:r>
            <a:r>
              <a:rPr lang="en-US" sz="2600">
                <a:latin typeface="Times New Roman" panose="02020603050405020304" pitchFamily="18" charset="0"/>
                <a:cs typeface="Times New Roman" panose="02020603050405020304" pitchFamily="18" charset="0"/>
              </a:rPr>
              <a:t>Audit </a:t>
            </a:r>
            <a:r>
              <a:rPr lang="en-US" sz="2600" smtClean="0">
                <a:latin typeface="Times New Roman" panose="02020603050405020304" pitchFamily="18" charset="0"/>
                <a:cs typeface="Times New Roman" panose="02020603050405020304" pitchFamily="18" charset="0"/>
              </a:rPr>
              <a:t>Services:</a:t>
            </a:r>
          </a:p>
          <a:p>
            <a:pPr marL="971550" lvl="1" indent="-514350">
              <a:buFont typeface="+mj-lt"/>
              <a:buAutoNum type="alphaUcPeriod"/>
            </a:pPr>
            <a:r>
              <a:rPr lang="en-US" sz="2200" smtClean="0">
                <a:latin typeface="Times New Roman" panose="02020603050405020304" pitchFamily="18" charset="0"/>
                <a:cs typeface="Times New Roman" panose="02020603050405020304" pitchFamily="18" charset="0"/>
              </a:rPr>
              <a:t>Robotic Process Automation (RPA)</a:t>
            </a:r>
          </a:p>
          <a:p>
            <a:pPr marL="971550" lvl="1" indent="-514350">
              <a:buFont typeface="+mj-lt"/>
              <a:buAutoNum type="alphaUcPeriod"/>
            </a:pPr>
            <a:r>
              <a:rPr lang="en-US" sz="2200" smtClean="0">
                <a:latin typeface="Times New Roman" panose="02020603050405020304" pitchFamily="18" charset="0"/>
                <a:cs typeface="Times New Roman" panose="02020603050405020304" pitchFamily="18" charset="0"/>
              </a:rPr>
              <a:t>Machin Learning (ML)</a:t>
            </a:r>
          </a:p>
          <a:p>
            <a:pPr marL="971550" lvl="1" indent="-514350">
              <a:buFont typeface="+mj-lt"/>
              <a:buAutoNum type="alphaUcPeriod"/>
            </a:pPr>
            <a:r>
              <a:rPr lang="en-US" sz="2200" smtClean="0">
                <a:latin typeface="Times New Roman" panose="02020603050405020304" pitchFamily="18" charset="0"/>
                <a:cs typeface="Times New Roman" panose="02020603050405020304" pitchFamily="18" charset="0"/>
              </a:rPr>
              <a:t>Critical Success Factors</a:t>
            </a:r>
          </a:p>
          <a:p>
            <a:pPr marL="971550" lvl="1" indent="-514350">
              <a:buFont typeface="+mj-lt"/>
              <a:buAutoNum type="alphaUcPeriod"/>
            </a:pPr>
            <a:r>
              <a:rPr lang="en-US" sz="2200" smtClean="0">
                <a:latin typeface="Times New Roman" panose="02020603050405020304" pitchFamily="18" charset="0"/>
                <a:cs typeface="Times New Roman" panose="02020603050405020304" pitchFamily="18" charset="0"/>
              </a:rPr>
              <a:t>Use-Case</a:t>
            </a:r>
            <a:endParaRPr lang="en-US" sz="2200" dirty="0">
              <a:latin typeface="Times New Roman" panose="02020603050405020304" pitchFamily="18" charset="0"/>
              <a:cs typeface="Times New Roman" panose="02020603050405020304" pitchFamily="18" charset="0"/>
            </a:endParaRPr>
          </a:p>
          <a:p>
            <a:pPr marL="514350" indent="-514350">
              <a:lnSpc>
                <a:spcPct val="200000"/>
              </a:lnSpc>
              <a:buFont typeface="+mj-lt"/>
              <a:buAutoNum type="arabicPeriod"/>
            </a:pPr>
            <a:r>
              <a:rPr lang="en-US" sz="2600">
                <a:latin typeface="Times New Roman" panose="02020603050405020304" pitchFamily="18" charset="0"/>
                <a:cs typeface="Times New Roman" panose="02020603050405020304" pitchFamily="18" charset="0"/>
              </a:rPr>
              <a:t>Future Roadmap</a:t>
            </a:r>
          </a:p>
          <a:p>
            <a:pPr marL="0" indent="0">
              <a:buNone/>
            </a:pPr>
            <a:endParaRPr lang="en-US" sz="2600" dirty="0" smtClean="0">
              <a:latin typeface="Times New Roman" panose="02020603050405020304" pitchFamily="18" charset="0"/>
              <a:cs typeface="Times New Roman" panose="02020603050405020304" pitchFamily="18" charset="0"/>
            </a:endParaRPr>
          </a:p>
          <a:p>
            <a:endParaRPr lang="en-US" dirty="0"/>
          </a:p>
        </p:txBody>
      </p:sp>
      <p:pic>
        <p:nvPicPr>
          <p:cNvPr id="1028" name="Picture 4" descr="Simple Black Color List Agenda Icon Logo Design Stock Vector - Illustration  of planner, mark: 23066985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27222" y="2209126"/>
            <a:ext cx="2764778" cy="2764778"/>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9177363" y="141085"/>
            <a:ext cx="2890569" cy="71556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2462" y="127911"/>
            <a:ext cx="1362635" cy="983307"/>
          </a:xfrm>
          <a:prstGeom prst="rect">
            <a:avLst/>
          </a:prstGeom>
        </p:spPr>
      </p:pic>
      <p:sp>
        <p:nvSpPr>
          <p:cNvPr id="8" name="Rounded Rectangle 7"/>
          <p:cNvSpPr/>
          <p:nvPr/>
        </p:nvSpPr>
        <p:spPr>
          <a:xfrm>
            <a:off x="9177363" y="141085"/>
            <a:ext cx="2890569" cy="71556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22647" y="141085"/>
            <a:ext cx="1362635" cy="983307"/>
          </a:xfrm>
          <a:prstGeom prst="rect">
            <a:avLst/>
          </a:prstGeom>
        </p:spPr>
      </p:pic>
    </p:spTree>
    <p:extLst>
      <p:ext uri="{BB962C8B-B14F-4D97-AF65-F5344CB8AC3E}">
        <p14:creationId xmlns:p14="http://schemas.microsoft.com/office/powerpoint/2010/main" val="13262264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743816"/>
            <a:ext cx="10515600" cy="1325563"/>
          </a:xfrm>
        </p:spPr>
        <p:txBody>
          <a:bodyPr>
            <a:normAutofit/>
          </a:bodyPr>
          <a:lstStyle/>
          <a:p>
            <a:r>
              <a:rPr lang="en-US" sz="2800" b="1" smtClean="0">
                <a:solidFill>
                  <a:srgbClr val="C00000"/>
                </a:solidFill>
                <a:latin typeface="Times New Roman" panose="02020603050405020304" pitchFamily="18" charset="0"/>
                <a:cs typeface="Times New Roman" panose="02020603050405020304" pitchFamily="18" charset="0"/>
              </a:rPr>
              <a:t>1. SAI </a:t>
            </a:r>
            <a:r>
              <a:rPr lang="en-US" sz="2800" b="1" dirty="0">
                <a:solidFill>
                  <a:srgbClr val="C00000"/>
                </a:solidFill>
                <a:latin typeface="Times New Roman" panose="02020603050405020304" pitchFamily="18" charset="0"/>
                <a:cs typeface="Times New Roman" panose="02020603050405020304" pitchFamily="18" charset="0"/>
              </a:rPr>
              <a:t>UAE in the Digital Era:</a:t>
            </a:r>
            <a:r>
              <a:rPr lang="en-US" sz="2800" b="1" dirty="0">
                <a:latin typeface="Times New Roman" panose="02020603050405020304" pitchFamily="18" charset="0"/>
                <a:cs typeface="Times New Roman" panose="02020603050405020304" pitchFamily="18" charset="0"/>
              </a:rPr>
              <a:t/>
            </a:r>
            <a:br>
              <a:rPr lang="en-US" sz="2800" b="1"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b="1" dirty="0"/>
          </a:p>
        </p:txBody>
      </p:sp>
      <p:sp>
        <p:nvSpPr>
          <p:cNvPr id="7" name="Content Placeholder 2"/>
          <p:cNvSpPr>
            <a:spLocks noGrp="1"/>
          </p:cNvSpPr>
          <p:nvPr>
            <p:ph idx="1"/>
          </p:nvPr>
        </p:nvSpPr>
        <p:spPr>
          <a:xfrm>
            <a:off x="838200" y="1825625"/>
            <a:ext cx="10515600" cy="4351338"/>
          </a:xfrm>
        </p:spPr>
        <p:txBody>
          <a:bodyPr>
            <a:normAutofit/>
          </a:bodyPr>
          <a:lstStyle/>
          <a:p>
            <a:pPr marL="228600" lvl="2">
              <a:spcBef>
                <a:spcPts val="1000"/>
              </a:spcBef>
            </a:pPr>
            <a:r>
              <a:rPr lang="en-US" sz="2600" dirty="0">
                <a:latin typeface="Times New Roman" panose="02020603050405020304" pitchFamily="18" charset="0"/>
                <a:cs typeface="Times New Roman" panose="02020603050405020304" pitchFamily="18" charset="0"/>
              </a:rPr>
              <a:t>Data proliferation beyond manual </a:t>
            </a:r>
            <a:r>
              <a:rPr lang="en-US" sz="2600" dirty="0" smtClean="0">
                <a:latin typeface="Times New Roman" panose="02020603050405020304" pitchFamily="18" charset="0"/>
                <a:cs typeface="Times New Roman" panose="02020603050405020304" pitchFamily="18" charset="0"/>
              </a:rPr>
              <a:t>capabilities</a:t>
            </a:r>
          </a:p>
          <a:p>
            <a:pPr marL="228600" lvl="2">
              <a:spcBef>
                <a:spcPts val="1000"/>
              </a:spcBef>
            </a:pPr>
            <a:endParaRPr lang="en-US" sz="2600" dirty="0">
              <a:latin typeface="Times New Roman" panose="02020603050405020304" pitchFamily="18" charset="0"/>
              <a:cs typeface="Times New Roman" panose="02020603050405020304" pitchFamily="18" charset="0"/>
            </a:endParaRPr>
          </a:p>
          <a:p>
            <a:pPr marL="228600" lvl="2">
              <a:spcBef>
                <a:spcPts val="1000"/>
              </a:spcBef>
            </a:pPr>
            <a:r>
              <a:rPr lang="en-US" sz="2600" dirty="0">
                <a:latin typeface="Times New Roman" panose="02020603050405020304" pitchFamily="18" charset="0"/>
                <a:cs typeface="Times New Roman" panose="02020603050405020304" pitchFamily="18" charset="0"/>
              </a:rPr>
              <a:t>Hidden data relationships that cannot be covered by traditional </a:t>
            </a:r>
            <a:r>
              <a:rPr lang="en-US" sz="2600" dirty="0" smtClean="0">
                <a:latin typeface="Times New Roman" panose="02020603050405020304" pitchFamily="18" charset="0"/>
                <a:cs typeface="Times New Roman" panose="02020603050405020304" pitchFamily="18" charset="0"/>
              </a:rPr>
              <a:t>approaches</a:t>
            </a:r>
          </a:p>
          <a:p>
            <a:pPr marL="228600" lvl="2">
              <a:spcBef>
                <a:spcPts val="1000"/>
              </a:spcBef>
            </a:pPr>
            <a:endParaRPr lang="en-US" sz="2600" dirty="0">
              <a:latin typeface="Times New Roman" panose="02020603050405020304" pitchFamily="18" charset="0"/>
              <a:cs typeface="Times New Roman" panose="02020603050405020304" pitchFamily="18" charset="0"/>
            </a:endParaRPr>
          </a:p>
          <a:p>
            <a:pPr marL="228600" lvl="2">
              <a:spcBef>
                <a:spcPts val="1000"/>
              </a:spcBef>
            </a:pPr>
            <a:r>
              <a:rPr lang="en-US" sz="2600" dirty="0">
                <a:latin typeface="Times New Roman" panose="02020603050405020304" pitchFamily="18" charset="0"/>
                <a:cs typeface="Times New Roman" panose="02020603050405020304" pitchFamily="18" charset="0"/>
              </a:rPr>
              <a:t>Information that exists only on the digital </a:t>
            </a:r>
            <a:r>
              <a:rPr lang="en-US" sz="2600" dirty="0" smtClean="0">
                <a:latin typeface="Times New Roman" panose="02020603050405020304" pitchFamily="18" charset="0"/>
                <a:cs typeface="Times New Roman" panose="02020603050405020304" pitchFamily="18" charset="0"/>
              </a:rPr>
              <a:t>realm</a:t>
            </a:r>
          </a:p>
          <a:p>
            <a:pPr marL="228600" lvl="2">
              <a:spcBef>
                <a:spcPts val="1000"/>
              </a:spcBef>
            </a:pPr>
            <a:endParaRPr lang="en-US" sz="2600" dirty="0">
              <a:latin typeface="Times New Roman" panose="02020603050405020304" pitchFamily="18" charset="0"/>
              <a:cs typeface="Times New Roman" panose="02020603050405020304" pitchFamily="18" charset="0"/>
            </a:endParaRPr>
          </a:p>
          <a:p>
            <a:pPr marL="228600" lvl="2">
              <a:spcBef>
                <a:spcPts val="1000"/>
              </a:spcBef>
            </a:pPr>
            <a:r>
              <a:rPr lang="en-US" sz="2600" dirty="0">
                <a:latin typeface="Times New Roman" panose="02020603050405020304" pitchFamily="18" charset="0"/>
                <a:cs typeface="Times New Roman" panose="02020603050405020304" pitchFamily="18" charset="0"/>
              </a:rPr>
              <a:t>Real-time data surveillance that can be done only with </a:t>
            </a:r>
            <a:r>
              <a:rPr lang="en-US" sz="2600" dirty="0" smtClean="0">
                <a:latin typeface="Times New Roman" panose="02020603050405020304" pitchFamily="18" charset="0"/>
                <a:cs typeface="Times New Roman" panose="02020603050405020304" pitchFamily="18" charset="0"/>
              </a:rPr>
              <a:t>technology</a:t>
            </a:r>
          </a:p>
          <a:p>
            <a:pPr marL="228600" lvl="2">
              <a:spcBef>
                <a:spcPts val="1000"/>
              </a:spcBef>
            </a:pPr>
            <a:endParaRPr lang="en-US" sz="2800" dirty="0"/>
          </a:p>
        </p:txBody>
      </p:sp>
      <p:sp>
        <p:nvSpPr>
          <p:cNvPr id="5" name="Rounded Rectangle 4"/>
          <p:cNvSpPr/>
          <p:nvPr/>
        </p:nvSpPr>
        <p:spPr>
          <a:xfrm>
            <a:off x="9177363" y="141085"/>
            <a:ext cx="2890569" cy="71556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2462" y="127911"/>
            <a:ext cx="1362635" cy="983307"/>
          </a:xfrm>
          <a:prstGeom prst="rect">
            <a:avLst/>
          </a:prstGeom>
        </p:spPr>
      </p:pic>
      <p:sp>
        <p:nvSpPr>
          <p:cNvPr id="9" name="Rounded Rectangle 8"/>
          <p:cNvSpPr/>
          <p:nvPr/>
        </p:nvSpPr>
        <p:spPr>
          <a:xfrm>
            <a:off x="9177363" y="141085"/>
            <a:ext cx="2890569" cy="71556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22647" y="141085"/>
            <a:ext cx="1362635" cy="983307"/>
          </a:xfrm>
          <a:prstGeom prst="rect">
            <a:avLst/>
          </a:prstGeom>
        </p:spPr>
      </p:pic>
    </p:spTree>
    <p:extLst>
      <p:ext uri="{BB962C8B-B14F-4D97-AF65-F5344CB8AC3E}">
        <p14:creationId xmlns:p14="http://schemas.microsoft.com/office/powerpoint/2010/main" val="19382713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743816"/>
            <a:ext cx="10515600" cy="1325563"/>
          </a:xfrm>
        </p:spPr>
        <p:txBody>
          <a:bodyPr>
            <a:normAutofit/>
          </a:bodyPr>
          <a:lstStyle/>
          <a:p>
            <a:r>
              <a:rPr lang="en-US" sz="2600" b="1" dirty="0">
                <a:latin typeface="Times New Roman" panose="02020603050405020304" pitchFamily="18" charset="0"/>
                <a:cs typeface="Times New Roman" panose="02020603050405020304" pitchFamily="18" charset="0"/>
              </a:rPr>
              <a:t/>
            </a:r>
            <a:br>
              <a:rPr lang="en-US" sz="2600" b="1" dirty="0">
                <a:latin typeface="Times New Roman" panose="02020603050405020304" pitchFamily="18" charset="0"/>
                <a:cs typeface="Times New Roman" panose="02020603050405020304" pitchFamily="18" charset="0"/>
              </a:rPr>
            </a:br>
            <a:endParaRPr lang="en-US" sz="2600" dirty="0">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b="1" dirty="0"/>
          </a:p>
        </p:txBody>
      </p:sp>
      <p:sp>
        <p:nvSpPr>
          <p:cNvPr id="5"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smtClean="0">
                <a:solidFill>
                  <a:srgbClr val="C00000"/>
                </a:solidFill>
                <a:latin typeface="Times New Roman" panose="02020603050405020304" pitchFamily="18" charset="0"/>
                <a:cs typeface="Times New Roman" panose="02020603050405020304" pitchFamily="18" charset="0"/>
              </a:rPr>
              <a:t>2. SAI </a:t>
            </a:r>
            <a:r>
              <a:rPr lang="en-US" sz="2800" b="1" dirty="0" smtClean="0">
                <a:solidFill>
                  <a:srgbClr val="C00000"/>
                </a:solidFill>
                <a:latin typeface="Times New Roman" panose="02020603050405020304" pitchFamily="18" charset="0"/>
                <a:cs typeface="Times New Roman" panose="02020603050405020304" pitchFamily="18" charset="0"/>
              </a:rPr>
              <a:t>UAE Digital Strategy</a:t>
            </a:r>
            <a:r>
              <a:rPr lang="en-US" sz="2800" b="1" smtClean="0">
                <a:solidFill>
                  <a:srgbClr val="C00000"/>
                </a:solidFill>
                <a:latin typeface="Times New Roman" panose="02020603050405020304" pitchFamily="18" charset="0"/>
                <a:cs typeface="Times New Roman" panose="02020603050405020304" pitchFamily="18" charset="0"/>
              </a:rPr>
              <a:t>:  [A Timeline]</a:t>
            </a:r>
            <a:endParaRPr lang="en-US" sz="2800" b="1" dirty="0">
              <a:solidFill>
                <a:srgbClr val="C00000"/>
              </a:solidFill>
              <a:latin typeface="Times New Roman" panose="02020603050405020304" pitchFamily="18" charset="0"/>
              <a:cs typeface="Times New Roman" panose="02020603050405020304" pitchFamily="18" charset="0"/>
            </a:endParaRPr>
          </a:p>
        </p:txBody>
      </p:sp>
      <p:cxnSp>
        <p:nvCxnSpPr>
          <p:cNvPr id="8" name="Straight Connector 7">
            <a:extLst>
              <a:ext uri="{FF2B5EF4-FFF2-40B4-BE49-F238E27FC236}">
                <a16:creationId xmlns="" xmlns:a16="http://schemas.microsoft.com/office/drawing/2014/main" id="{7141C71E-E08E-4C35-AF33-12A46FFB4E28}"/>
              </a:ext>
            </a:extLst>
          </p:cNvPr>
          <p:cNvCxnSpPr/>
          <p:nvPr/>
        </p:nvCxnSpPr>
        <p:spPr>
          <a:xfrm>
            <a:off x="678522" y="3848417"/>
            <a:ext cx="109728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 xmlns:a16="http://schemas.microsoft.com/office/drawing/2014/main" id="{D297ECE7-7E0E-48D0-9C27-6FB0E3DB79DD}"/>
              </a:ext>
            </a:extLst>
          </p:cNvPr>
          <p:cNvSpPr txBox="1"/>
          <p:nvPr/>
        </p:nvSpPr>
        <p:spPr>
          <a:xfrm>
            <a:off x="268014" y="3101569"/>
            <a:ext cx="1515386" cy="369332"/>
          </a:xfrm>
          <a:prstGeom prst="rect">
            <a:avLst/>
          </a:prstGeom>
          <a:noFill/>
        </p:spPr>
        <p:txBody>
          <a:bodyPr wrap="square" rtlCol="0">
            <a:spAutoFit/>
          </a:bodyPr>
          <a:lstStyle/>
          <a:p>
            <a:pPr algn="ctr"/>
            <a:r>
              <a:rPr lang="en-US" b="1" dirty="0" smtClean="0">
                <a:solidFill>
                  <a:srgbClr val="C00000"/>
                </a:solidFill>
                <a:latin typeface="Times New Roman" panose="02020603050405020304" pitchFamily="18" charset="0"/>
                <a:cs typeface="Times New Roman" panose="02020603050405020304" pitchFamily="18" charset="0"/>
              </a:rPr>
              <a:t>2010</a:t>
            </a:r>
            <a:endParaRPr lang="en-US" b="1" dirty="0">
              <a:solidFill>
                <a:srgbClr val="C0000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 xmlns:a16="http://schemas.microsoft.com/office/drawing/2014/main" id="{D297ECE7-7E0E-48D0-9C27-6FB0E3DB79DD}"/>
              </a:ext>
            </a:extLst>
          </p:cNvPr>
          <p:cNvSpPr txBox="1"/>
          <p:nvPr/>
        </p:nvSpPr>
        <p:spPr>
          <a:xfrm>
            <a:off x="1948533" y="4135118"/>
            <a:ext cx="1515386" cy="369332"/>
          </a:xfrm>
          <a:prstGeom prst="rect">
            <a:avLst/>
          </a:prstGeom>
          <a:noFill/>
        </p:spPr>
        <p:txBody>
          <a:bodyPr wrap="square" rtlCol="0">
            <a:spAutoFit/>
          </a:bodyPr>
          <a:lstStyle/>
          <a:p>
            <a:pPr algn="ctr"/>
            <a:r>
              <a:rPr lang="en-US" b="1" dirty="0" smtClean="0">
                <a:solidFill>
                  <a:srgbClr val="C00000"/>
                </a:solidFill>
                <a:latin typeface="Times New Roman" panose="02020603050405020304" pitchFamily="18" charset="0"/>
                <a:cs typeface="Times New Roman" panose="02020603050405020304" pitchFamily="18" charset="0"/>
              </a:rPr>
              <a:t>2016</a:t>
            </a:r>
            <a:endParaRPr lang="en-US" b="1" dirty="0">
              <a:solidFill>
                <a:srgbClr val="C0000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 xmlns:a16="http://schemas.microsoft.com/office/drawing/2014/main" id="{D297ECE7-7E0E-48D0-9C27-6FB0E3DB79DD}"/>
              </a:ext>
            </a:extLst>
          </p:cNvPr>
          <p:cNvSpPr txBox="1"/>
          <p:nvPr/>
        </p:nvSpPr>
        <p:spPr>
          <a:xfrm>
            <a:off x="3545561" y="3096785"/>
            <a:ext cx="1515386" cy="369332"/>
          </a:xfrm>
          <a:prstGeom prst="rect">
            <a:avLst/>
          </a:prstGeom>
          <a:noFill/>
        </p:spPr>
        <p:txBody>
          <a:bodyPr wrap="square" rtlCol="0">
            <a:spAutoFit/>
          </a:bodyPr>
          <a:lstStyle/>
          <a:p>
            <a:pPr algn="ctr"/>
            <a:r>
              <a:rPr lang="en-US" b="1" dirty="0" smtClean="0">
                <a:solidFill>
                  <a:srgbClr val="C00000"/>
                </a:solidFill>
                <a:latin typeface="Times New Roman" panose="02020603050405020304" pitchFamily="18" charset="0"/>
                <a:cs typeface="Times New Roman" panose="02020603050405020304" pitchFamily="18" charset="0"/>
              </a:rPr>
              <a:t>2018</a:t>
            </a:r>
            <a:endParaRPr lang="en-US" b="1" dirty="0">
              <a:solidFill>
                <a:srgbClr val="C0000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 xmlns:a16="http://schemas.microsoft.com/office/drawing/2014/main" id="{D297ECE7-7E0E-48D0-9C27-6FB0E3DB79DD}"/>
              </a:ext>
            </a:extLst>
          </p:cNvPr>
          <p:cNvSpPr txBox="1"/>
          <p:nvPr/>
        </p:nvSpPr>
        <p:spPr>
          <a:xfrm>
            <a:off x="5312990" y="4184808"/>
            <a:ext cx="1515386" cy="369332"/>
          </a:xfrm>
          <a:prstGeom prst="rect">
            <a:avLst/>
          </a:prstGeom>
          <a:noFill/>
        </p:spPr>
        <p:txBody>
          <a:bodyPr wrap="square" rtlCol="0">
            <a:spAutoFit/>
          </a:bodyPr>
          <a:lstStyle/>
          <a:p>
            <a:pPr algn="ctr"/>
            <a:r>
              <a:rPr lang="en-US" b="1" dirty="0" smtClean="0">
                <a:solidFill>
                  <a:srgbClr val="C00000"/>
                </a:solidFill>
                <a:latin typeface="Times New Roman" panose="02020603050405020304" pitchFamily="18" charset="0"/>
                <a:cs typeface="Times New Roman" panose="02020603050405020304" pitchFamily="18" charset="0"/>
              </a:rPr>
              <a:t>2019</a:t>
            </a:r>
            <a:endParaRPr lang="en-US" b="1" dirty="0">
              <a:solidFill>
                <a:srgbClr val="C0000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 xmlns:a16="http://schemas.microsoft.com/office/drawing/2014/main" id="{D297ECE7-7E0E-48D0-9C27-6FB0E3DB79DD}"/>
              </a:ext>
            </a:extLst>
          </p:cNvPr>
          <p:cNvSpPr txBox="1"/>
          <p:nvPr/>
        </p:nvSpPr>
        <p:spPr>
          <a:xfrm>
            <a:off x="7106824" y="3102254"/>
            <a:ext cx="1515386" cy="369332"/>
          </a:xfrm>
          <a:prstGeom prst="rect">
            <a:avLst/>
          </a:prstGeom>
          <a:noFill/>
        </p:spPr>
        <p:txBody>
          <a:bodyPr wrap="square" rtlCol="0">
            <a:spAutoFit/>
          </a:bodyPr>
          <a:lstStyle/>
          <a:p>
            <a:pPr algn="ctr"/>
            <a:r>
              <a:rPr lang="en-US" b="1" dirty="0" smtClean="0">
                <a:solidFill>
                  <a:srgbClr val="C00000"/>
                </a:solidFill>
                <a:latin typeface="Times New Roman" panose="02020603050405020304" pitchFamily="18" charset="0"/>
                <a:cs typeface="Times New Roman" panose="02020603050405020304" pitchFamily="18" charset="0"/>
              </a:rPr>
              <a:t>2020</a:t>
            </a:r>
            <a:endParaRPr lang="en-US" b="1" dirty="0">
              <a:solidFill>
                <a:srgbClr val="C00000"/>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 xmlns:a16="http://schemas.microsoft.com/office/drawing/2014/main" id="{D297ECE7-7E0E-48D0-9C27-6FB0E3DB79DD}"/>
              </a:ext>
            </a:extLst>
          </p:cNvPr>
          <p:cNvSpPr txBox="1"/>
          <p:nvPr/>
        </p:nvSpPr>
        <p:spPr>
          <a:xfrm>
            <a:off x="9016000" y="4153186"/>
            <a:ext cx="3176000" cy="369332"/>
          </a:xfrm>
          <a:prstGeom prst="rect">
            <a:avLst/>
          </a:prstGeom>
          <a:noFill/>
        </p:spPr>
        <p:txBody>
          <a:bodyPr wrap="square" rtlCol="0">
            <a:spAutoFit/>
          </a:bodyPr>
          <a:lstStyle/>
          <a:p>
            <a:pPr algn="ctr"/>
            <a:r>
              <a:rPr lang="en-US" b="1" dirty="0" smtClean="0">
                <a:solidFill>
                  <a:srgbClr val="C00000"/>
                </a:solidFill>
                <a:latin typeface="Times New Roman" panose="02020603050405020304" pitchFamily="18" charset="0"/>
                <a:cs typeface="Times New Roman" panose="02020603050405020304" pitchFamily="18" charset="0"/>
              </a:rPr>
              <a:t>2021 - Present</a:t>
            </a:r>
            <a:endParaRPr lang="en-US" b="1" dirty="0">
              <a:solidFill>
                <a:srgbClr val="C00000"/>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 xmlns:a16="http://schemas.microsoft.com/office/drawing/2014/main" id="{037A3CB3-AA60-41C6-B92B-B84EC0A87E61}"/>
              </a:ext>
            </a:extLst>
          </p:cNvPr>
          <p:cNvSpPr/>
          <p:nvPr/>
        </p:nvSpPr>
        <p:spPr>
          <a:xfrm>
            <a:off x="939077" y="3753187"/>
            <a:ext cx="190500" cy="1905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imes New Roman" panose="02020603050405020304" pitchFamily="18" charset="0"/>
              <a:cs typeface="Times New Roman" panose="02020603050405020304" pitchFamily="18" charset="0"/>
            </a:endParaRPr>
          </a:p>
        </p:txBody>
      </p:sp>
      <p:sp>
        <p:nvSpPr>
          <p:cNvPr id="16" name="Circle: Hollow 20">
            <a:extLst>
              <a:ext uri="{FF2B5EF4-FFF2-40B4-BE49-F238E27FC236}">
                <a16:creationId xmlns="" xmlns:a16="http://schemas.microsoft.com/office/drawing/2014/main" id="{5AB77009-91CD-4089-A339-205E1FD860BA}"/>
              </a:ext>
            </a:extLst>
          </p:cNvPr>
          <p:cNvSpPr/>
          <p:nvPr/>
        </p:nvSpPr>
        <p:spPr>
          <a:xfrm>
            <a:off x="820014" y="3634104"/>
            <a:ext cx="428626" cy="428626"/>
          </a:xfrm>
          <a:prstGeom prst="donut">
            <a:avLst>
              <a:gd name="adj" fmla="val 528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Times New Roman" panose="02020603050405020304" pitchFamily="18" charset="0"/>
              <a:cs typeface="Times New Roman" panose="02020603050405020304" pitchFamily="18" charset="0"/>
            </a:endParaRPr>
          </a:p>
        </p:txBody>
      </p:sp>
      <p:sp>
        <p:nvSpPr>
          <p:cNvPr id="17" name="Circle: Hollow 21">
            <a:extLst>
              <a:ext uri="{FF2B5EF4-FFF2-40B4-BE49-F238E27FC236}">
                <a16:creationId xmlns="" xmlns:a16="http://schemas.microsoft.com/office/drawing/2014/main" id="{EB4F978A-6973-4038-9D44-C992F6903D28}"/>
              </a:ext>
            </a:extLst>
          </p:cNvPr>
          <p:cNvSpPr/>
          <p:nvPr/>
        </p:nvSpPr>
        <p:spPr>
          <a:xfrm>
            <a:off x="678522" y="3501232"/>
            <a:ext cx="694370" cy="694370"/>
          </a:xfrm>
          <a:prstGeom prst="donut">
            <a:avLst>
              <a:gd name="adj" fmla="val 287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Times New Roman" panose="02020603050405020304" pitchFamily="18" charset="0"/>
              <a:cs typeface="Times New Roman" panose="02020603050405020304" pitchFamily="18" charset="0"/>
            </a:endParaRPr>
          </a:p>
        </p:txBody>
      </p:sp>
      <p:sp>
        <p:nvSpPr>
          <p:cNvPr id="18" name="Oval 17">
            <a:extLst>
              <a:ext uri="{FF2B5EF4-FFF2-40B4-BE49-F238E27FC236}">
                <a16:creationId xmlns="" xmlns:a16="http://schemas.microsoft.com/office/drawing/2014/main" id="{037A3CB3-AA60-41C6-B92B-B84EC0A87E61}"/>
              </a:ext>
            </a:extLst>
          </p:cNvPr>
          <p:cNvSpPr/>
          <p:nvPr/>
        </p:nvSpPr>
        <p:spPr>
          <a:xfrm>
            <a:off x="2649522" y="3753187"/>
            <a:ext cx="190500" cy="1905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imes New Roman" panose="02020603050405020304" pitchFamily="18" charset="0"/>
              <a:cs typeface="Times New Roman" panose="02020603050405020304" pitchFamily="18" charset="0"/>
            </a:endParaRPr>
          </a:p>
        </p:txBody>
      </p:sp>
      <p:sp>
        <p:nvSpPr>
          <p:cNvPr id="19" name="Circle: Hollow 20">
            <a:extLst>
              <a:ext uri="{FF2B5EF4-FFF2-40B4-BE49-F238E27FC236}">
                <a16:creationId xmlns="" xmlns:a16="http://schemas.microsoft.com/office/drawing/2014/main" id="{5AB77009-91CD-4089-A339-205E1FD860BA}"/>
              </a:ext>
            </a:extLst>
          </p:cNvPr>
          <p:cNvSpPr/>
          <p:nvPr/>
        </p:nvSpPr>
        <p:spPr>
          <a:xfrm>
            <a:off x="2530459" y="3634104"/>
            <a:ext cx="428626" cy="428626"/>
          </a:xfrm>
          <a:prstGeom prst="donut">
            <a:avLst>
              <a:gd name="adj" fmla="val 528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Times New Roman" panose="02020603050405020304" pitchFamily="18" charset="0"/>
              <a:cs typeface="Times New Roman" panose="02020603050405020304" pitchFamily="18" charset="0"/>
            </a:endParaRPr>
          </a:p>
        </p:txBody>
      </p:sp>
      <p:sp>
        <p:nvSpPr>
          <p:cNvPr id="20" name="Circle: Hollow 21">
            <a:extLst>
              <a:ext uri="{FF2B5EF4-FFF2-40B4-BE49-F238E27FC236}">
                <a16:creationId xmlns="" xmlns:a16="http://schemas.microsoft.com/office/drawing/2014/main" id="{EB4F978A-6973-4038-9D44-C992F6903D28}"/>
              </a:ext>
            </a:extLst>
          </p:cNvPr>
          <p:cNvSpPr/>
          <p:nvPr/>
        </p:nvSpPr>
        <p:spPr>
          <a:xfrm>
            <a:off x="2388967" y="3501232"/>
            <a:ext cx="694370" cy="694370"/>
          </a:xfrm>
          <a:prstGeom prst="donut">
            <a:avLst>
              <a:gd name="adj" fmla="val 287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Times New Roman" panose="02020603050405020304" pitchFamily="18" charset="0"/>
              <a:cs typeface="Times New Roman" panose="02020603050405020304" pitchFamily="18" charset="0"/>
            </a:endParaRPr>
          </a:p>
        </p:txBody>
      </p:sp>
      <p:sp>
        <p:nvSpPr>
          <p:cNvPr id="21" name="Oval 20">
            <a:extLst>
              <a:ext uri="{FF2B5EF4-FFF2-40B4-BE49-F238E27FC236}">
                <a16:creationId xmlns="" xmlns:a16="http://schemas.microsoft.com/office/drawing/2014/main" id="{037A3CB3-AA60-41C6-B92B-B84EC0A87E61}"/>
              </a:ext>
            </a:extLst>
          </p:cNvPr>
          <p:cNvSpPr/>
          <p:nvPr/>
        </p:nvSpPr>
        <p:spPr>
          <a:xfrm>
            <a:off x="4218475" y="3797476"/>
            <a:ext cx="190500" cy="1905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imes New Roman" panose="02020603050405020304" pitchFamily="18" charset="0"/>
              <a:cs typeface="Times New Roman" panose="02020603050405020304" pitchFamily="18" charset="0"/>
            </a:endParaRPr>
          </a:p>
        </p:txBody>
      </p:sp>
      <p:sp>
        <p:nvSpPr>
          <p:cNvPr id="22" name="Circle: Hollow 20">
            <a:extLst>
              <a:ext uri="{FF2B5EF4-FFF2-40B4-BE49-F238E27FC236}">
                <a16:creationId xmlns="" xmlns:a16="http://schemas.microsoft.com/office/drawing/2014/main" id="{5AB77009-91CD-4089-A339-205E1FD860BA}"/>
              </a:ext>
            </a:extLst>
          </p:cNvPr>
          <p:cNvSpPr/>
          <p:nvPr/>
        </p:nvSpPr>
        <p:spPr>
          <a:xfrm>
            <a:off x="4099412" y="3678393"/>
            <a:ext cx="428626" cy="428626"/>
          </a:xfrm>
          <a:prstGeom prst="donut">
            <a:avLst>
              <a:gd name="adj" fmla="val 528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Times New Roman" panose="02020603050405020304" pitchFamily="18" charset="0"/>
              <a:cs typeface="Times New Roman" panose="02020603050405020304" pitchFamily="18" charset="0"/>
            </a:endParaRPr>
          </a:p>
        </p:txBody>
      </p:sp>
      <p:sp>
        <p:nvSpPr>
          <p:cNvPr id="23" name="Circle: Hollow 21">
            <a:extLst>
              <a:ext uri="{FF2B5EF4-FFF2-40B4-BE49-F238E27FC236}">
                <a16:creationId xmlns="" xmlns:a16="http://schemas.microsoft.com/office/drawing/2014/main" id="{EB4F978A-6973-4038-9D44-C992F6903D28}"/>
              </a:ext>
            </a:extLst>
          </p:cNvPr>
          <p:cNvSpPr/>
          <p:nvPr/>
        </p:nvSpPr>
        <p:spPr>
          <a:xfrm>
            <a:off x="3957920" y="3545521"/>
            <a:ext cx="694370" cy="694370"/>
          </a:xfrm>
          <a:prstGeom prst="donut">
            <a:avLst>
              <a:gd name="adj" fmla="val 287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Times New Roman" panose="02020603050405020304" pitchFamily="18" charset="0"/>
              <a:cs typeface="Times New Roman" panose="02020603050405020304" pitchFamily="18" charset="0"/>
            </a:endParaRPr>
          </a:p>
        </p:txBody>
      </p:sp>
      <p:sp>
        <p:nvSpPr>
          <p:cNvPr id="24" name="Oval 23">
            <a:extLst>
              <a:ext uri="{FF2B5EF4-FFF2-40B4-BE49-F238E27FC236}">
                <a16:creationId xmlns="" xmlns:a16="http://schemas.microsoft.com/office/drawing/2014/main" id="{037A3CB3-AA60-41C6-B92B-B84EC0A87E61}"/>
              </a:ext>
            </a:extLst>
          </p:cNvPr>
          <p:cNvSpPr/>
          <p:nvPr/>
        </p:nvSpPr>
        <p:spPr>
          <a:xfrm>
            <a:off x="6016166" y="3749617"/>
            <a:ext cx="190500" cy="1905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imes New Roman" panose="02020603050405020304" pitchFamily="18" charset="0"/>
              <a:cs typeface="Times New Roman" panose="02020603050405020304" pitchFamily="18" charset="0"/>
            </a:endParaRPr>
          </a:p>
        </p:txBody>
      </p:sp>
      <p:sp>
        <p:nvSpPr>
          <p:cNvPr id="25" name="Circle: Hollow 20">
            <a:extLst>
              <a:ext uri="{FF2B5EF4-FFF2-40B4-BE49-F238E27FC236}">
                <a16:creationId xmlns="" xmlns:a16="http://schemas.microsoft.com/office/drawing/2014/main" id="{5AB77009-91CD-4089-A339-205E1FD860BA}"/>
              </a:ext>
            </a:extLst>
          </p:cNvPr>
          <p:cNvSpPr/>
          <p:nvPr/>
        </p:nvSpPr>
        <p:spPr>
          <a:xfrm>
            <a:off x="5897103" y="3630534"/>
            <a:ext cx="428626" cy="428626"/>
          </a:xfrm>
          <a:prstGeom prst="donut">
            <a:avLst>
              <a:gd name="adj" fmla="val 528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Times New Roman" panose="02020603050405020304" pitchFamily="18" charset="0"/>
              <a:cs typeface="Times New Roman" panose="02020603050405020304" pitchFamily="18" charset="0"/>
            </a:endParaRPr>
          </a:p>
        </p:txBody>
      </p:sp>
      <p:sp>
        <p:nvSpPr>
          <p:cNvPr id="26" name="Circle: Hollow 21">
            <a:extLst>
              <a:ext uri="{FF2B5EF4-FFF2-40B4-BE49-F238E27FC236}">
                <a16:creationId xmlns="" xmlns:a16="http://schemas.microsoft.com/office/drawing/2014/main" id="{EB4F978A-6973-4038-9D44-C992F6903D28}"/>
              </a:ext>
            </a:extLst>
          </p:cNvPr>
          <p:cNvSpPr/>
          <p:nvPr/>
        </p:nvSpPr>
        <p:spPr>
          <a:xfrm>
            <a:off x="5755611" y="3497662"/>
            <a:ext cx="694370" cy="694370"/>
          </a:xfrm>
          <a:prstGeom prst="donut">
            <a:avLst>
              <a:gd name="adj" fmla="val 287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Times New Roman" panose="02020603050405020304" pitchFamily="18" charset="0"/>
              <a:cs typeface="Times New Roman" panose="02020603050405020304" pitchFamily="18" charset="0"/>
            </a:endParaRPr>
          </a:p>
        </p:txBody>
      </p:sp>
      <p:sp>
        <p:nvSpPr>
          <p:cNvPr id="27" name="Oval 26">
            <a:extLst>
              <a:ext uri="{FF2B5EF4-FFF2-40B4-BE49-F238E27FC236}">
                <a16:creationId xmlns="" xmlns:a16="http://schemas.microsoft.com/office/drawing/2014/main" id="{037A3CB3-AA60-41C6-B92B-B84EC0A87E61}"/>
              </a:ext>
            </a:extLst>
          </p:cNvPr>
          <p:cNvSpPr/>
          <p:nvPr/>
        </p:nvSpPr>
        <p:spPr>
          <a:xfrm>
            <a:off x="7749632" y="3744780"/>
            <a:ext cx="190500" cy="1905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imes New Roman" panose="02020603050405020304" pitchFamily="18" charset="0"/>
              <a:cs typeface="Times New Roman" panose="02020603050405020304" pitchFamily="18" charset="0"/>
            </a:endParaRPr>
          </a:p>
        </p:txBody>
      </p:sp>
      <p:sp>
        <p:nvSpPr>
          <p:cNvPr id="28" name="Circle: Hollow 20">
            <a:extLst>
              <a:ext uri="{FF2B5EF4-FFF2-40B4-BE49-F238E27FC236}">
                <a16:creationId xmlns="" xmlns:a16="http://schemas.microsoft.com/office/drawing/2014/main" id="{5AB77009-91CD-4089-A339-205E1FD860BA}"/>
              </a:ext>
            </a:extLst>
          </p:cNvPr>
          <p:cNvSpPr/>
          <p:nvPr/>
        </p:nvSpPr>
        <p:spPr>
          <a:xfrm>
            <a:off x="7630569" y="3625697"/>
            <a:ext cx="428626" cy="428626"/>
          </a:xfrm>
          <a:prstGeom prst="donut">
            <a:avLst>
              <a:gd name="adj" fmla="val 528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Times New Roman" panose="02020603050405020304" pitchFamily="18" charset="0"/>
              <a:cs typeface="Times New Roman" panose="02020603050405020304" pitchFamily="18" charset="0"/>
            </a:endParaRPr>
          </a:p>
        </p:txBody>
      </p:sp>
      <p:sp>
        <p:nvSpPr>
          <p:cNvPr id="29" name="Circle: Hollow 21">
            <a:extLst>
              <a:ext uri="{FF2B5EF4-FFF2-40B4-BE49-F238E27FC236}">
                <a16:creationId xmlns="" xmlns:a16="http://schemas.microsoft.com/office/drawing/2014/main" id="{EB4F978A-6973-4038-9D44-C992F6903D28}"/>
              </a:ext>
            </a:extLst>
          </p:cNvPr>
          <p:cNvSpPr/>
          <p:nvPr/>
        </p:nvSpPr>
        <p:spPr>
          <a:xfrm>
            <a:off x="7489077" y="3492825"/>
            <a:ext cx="694370" cy="694370"/>
          </a:xfrm>
          <a:prstGeom prst="donut">
            <a:avLst>
              <a:gd name="adj" fmla="val 287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Times New Roman" panose="02020603050405020304" pitchFamily="18" charset="0"/>
              <a:cs typeface="Times New Roman" panose="02020603050405020304" pitchFamily="18" charset="0"/>
            </a:endParaRPr>
          </a:p>
        </p:txBody>
      </p:sp>
      <p:sp>
        <p:nvSpPr>
          <p:cNvPr id="30" name="Oval 29">
            <a:extLst>
              <a:ext uri="{FF2B5EF4-FFF2-40B4-BE49-F238E27FC236}">
                <a16:creationId xmlns="" xmlns:a16="http://schemas.microsoft.com/office/drawing/2014/main" id="{037A3CB3-AA60-41C6-B92B-B84EC0A87E61}"/>
              </a:ext>
            </a:extLst>
          </p:cNvPr>
          <p:cNvSpPr/>
          <p:nvPr/>
        </p:nvSpPr>
        <p:spPr>
          <a:xfrm>
            <a:off x="10459313" y="3743333"/>
            <a:ext cx="190500" cy="1905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imes New Roman" panose="02020603050405020304" pitchFamily="18" charset="0"/>
              <a:cs typeface="Times New Roman" panose="02020603050405020304" pitchFamily="18" charset="0"/>
            </a:endParaRPr>
          </a:p>
        </p:txBody>
      </p:sp>
      <p:sp>
        <p:nvSpPr>
          <p:cNvPr id="31" name="Circle: Hollow 20">
            <a:extLst>
              <a:ext uri="{FF2B5EF4-FFF2-40B4-BE49-F238E27FC236}">
                <a16:creationId xmlns="" xmlns:a16="http://schemas.microsoft.com/office/drawing/2014/main" id="{5AB77009-91CD-4089-A339-205E1FD860BA}"/>
              </a:ext>
            </a:extLst>
          </p:cNvPr>
          <p:cNvSpPr/>
          <p:nvPr/>
        </p:nvSpPr>
        <p:spPr>
          <a:xfrm>
            <a:off x="10340250" y="3624250"/>
            <a:ext cx="428626" cy="428626"/>
          </a:xfrm>
          <a:prstGeom prst="donut">
            <a:avLst>
              <a:gd name="adj" fmla="val 528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Times New Roman" panose="02020603050405020304" pitchFamily="18" charset="0"/>
              <a:cs typeface="Times New Roman" panose="02020603050405020304" pitchFamily="18" charset="0"/>
            </a:endParaRPr>
          </a:p>
        </p:txBody>
      </p:sp>
      <p:sp>
        <p:nvSpPr>
          <p:cNvPr id="32" name="Circle: Hollow 21">
            <a:extLst>
              <a:ext uri="{FF2B5EF4-FFF2-40B4-BE49-F238E27FC236}">
                <a16:creationId xmlns="" xmlns:a16="http://schemas.microsoft.com/office/drawing/2014/main" id="{EB4F978A-6973-4038-9D44-C992F6903D28}"/>
              </a:ext>
            </a:extLst>
          </p:cNvPr>
          <p:cNvSpPr/>
          <p:nvPr/>
        </p:nvSpPr>
        <p:spPr>
          <a:xfrm>
            <a:off x="10198758" y="3491378"/>
            <a:ext cx="694370" cy="694370"/>
          </a:xfrm>
          <a:prstGeom prst="donut">
            <a:avLst>
              <a:gd name="adj" fmla="val 287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Times New Roman" panose="02020603050405020304" pitchFamily="18" charset="0"/>
              <a:cs typeface="Times New Roman" panose="02020603050405020304" pitchFamily="18" charset="0"/>
            </a:endParaRPr>
          </a:p>
        </p:txBody>
      </p:sp>
      <p:sp>
        <p:nvSpPr>
          <p:cNvPr id="33" name="TextBox 32"/>
          <p:cNvSpPr txBox="1"/>
          <p:nvPr/>
        </p:nvSpPr>
        <p:spPr>
          <a:xfrm>
            <a:off x="75640" y="4221910"/>
            <a:ext cx="1900134" cy="1200329"/>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First real-application of data analytics, powered by </a:t>
            </a:r>
            <a:r>
              <a:rPr lang="en-US" b="1" dirty="0" smtClean="0">
                <a:latin typeface="Times New Roman" panose="02020603050405020304" pitchFamily="18" charset="0"/>
                <a:cs typeface="Times New Roman" panose="02020603050405020304" pitchFamily="18" charset="0"/>
              </a:rPr>
              <a:t>ACL</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4" name="TextBox 33"/>
          <p:cNvSpPr txBox="1"/>
          <p:nvPr/>
        </p:nvSpPr>
        <p:spPr>
          <a:xfrm>
            <a:off x="1586138" y="2041089"/>
            <a:ext cx="2250461" cy="1200329"/>
          </a:xfrm>
          <a:prstGeom prst="rect">
            <a:avLst/>
          </a:prstGeom>
          <a:noFill/>
        </p:spPr>
        <p:txBody>
          <a:bodyPr wrap="square" rtlCol="0">
            <a:spAutoFit/>
          </a:bodyPr>
          <a:lstStyle/>
          <a:p>
            <a:pPr algn="ctr"/>
            <a:r>
              <a:rPr lang="en-US" b="1" dirty="0" smtClean="0">
                <a:latin typeface="Times New Roman" panose="02020603050405020304" pitchFamily="18" charset="0"/>
                <a:cs typeface="Times New Roman" panose="02020603050405020304" pitchFamily="18" charset="0"/>
              </a:rPr>
              <a:t>Creation of an  Analytics Powered Risk based approach to FA and IS Audit</a:t>
            </a:r>
            <a:endParaRPr lang="en-US" b="1" dirty="0">
              <a:latin typeface="Times New Roman" panose="02020603050405020304" pitchFamily="18" charset="0"/>
              <a:cs typeface="Times New Roman" panose="02020603050405020304" pitchFamily="18" charset="0"/>
            </a:endParaRPr>
          </a:p>
        </p:txBody>
      </p:sp>
      <p:sp>
        <p:nvSpPr>
          <p:cNvPr id="35" name="TextBox 34"/>
          <p:cNvSpPr txBox="1"/>
          <p:nvPr/>
        </p:nvSpPr>
        <p:spPr>
          <a:xfrm>
            <a:off x="3141152" y="4287751"/>
            <a:ext cx="2250461" cy="1477328"/>
          </a:xfrm>
          <a:prstGeom prst="rect">
            <a:avLst/>
          </a:prstGeom>
          <a:noFill/>
        </p:spPr>
        <p:txBody>
          <a:bodyPr wrap="square" rtlCol="0">
            <a:spAutoFit/>
          </a:bodyPr>
          <a:lstStyle/>
          <a:p>
            <a:pPr algn="ctr"/>
            <a:r>
              <a:rPr lang="en-US" b="1" dirty="0" smtClean="0">
                <a:latin typeface="Times New Roman" panose="02020603050405020304" pitchFamily="18" charset="0"/>
                <a:cs typeface="Times New Roman" panose="02020603050405020304" pitchFamily="18" charset="0"/>
              </a:rPr>
              <a:t>Launched Data Mart and initiated Digital Transformation of Audit  </a:t>
            </a:r>
            <a:endParaRPr lang="en-US" b="1" dirty="0">
              <a:latin typeface="Times New Roman" panose="02020603050405020304" pitchFamily="18" charset="0"/>
              <a:cs typeface="Times New Roman" panose="02020603050405020304" pitchFamily="18" charset="0"/>
            </a:endParaRPr>
          </a:p>
        </p:txBody>
      </p:sp>
      <p:sp>
        <p:nvSpPr>
          <p:cNvPr id="36" name="TextBox 35"/>
          <p:cNvSpPr txBox="1"/>
          <p:nvPr/>
        </p:nvSpPr>
        <p:spPr>
          <a:xfrm>
            <a:off x="4942813" y="2064419"/>
            <a:ext cx="2250461" cy="1200329"/>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I</a:t>
            </a:r>
            <a:r>
              <a:rPr lang="en-US" b="1" dirty="0" smtClean="0">
                <a:latin typeface="Times New Roman" panose="02020603050405020304" pitchFamily="18" charset="0"/>
                <a:cs typeface="Times New Roman" panose="02020603050405020304" pitchFamily="18" charset="0"/>
              </a:rPr>
              <a:t>mplementation of HR and G&amp;S analytics across all federal entities</a:t>
            </a:r>
            <a:endParaRPr lang="en-US" b="1" dirty="0">
              <a:latin typeface="Times New Roman" panose="02020603050405020304" pitchFamily="18" charset="0"/>
              <a:cs typeface="Times New Roman" panose="02020603050405020304" pitchFamily="18" charset="0"/>
            </a:endParaRPr>
          </a:p>
        </p:txBody>
      </p:sp>
      <p:sp>
        <p:nvSpPr>
          <p:cNvPr id="37" name="TextBox 36"/>
          <p:cNvSpPr txBox="1"/>
          <p:nvPr/>
        </p:nvSpPr>
        <p:spPr>
          <a:xfrm>
            <a:off x="6705343" y="4234586"/>
            <a:ext cx="2250461" cy="1754326"/>
          </a:xfrm>
          <a:prstGeom prst="rect">
            <a:avLst/>
          </a:prstGeom>
          <a:noFill/>
        </p:spPr>
        <p:txBody>
          <a:bodyPr wrap="square" rtlCol="0">
            <a:spAutoFit/>
          </a:bodyPr>
          <a:lstStyle/>
          <a:p>
            <a:pPr algn="ctr"/>
            <a:r>
              <a:rPr lang="en-US" b="1" dirty="0" smtClean="0">
                <a:latin typeface="Times New Roman" panose="02020603050405020304" pitchFamily="18" charset="0"/>
                <a:cs typeface="Times New Roman" panose="02020603050405020304" pitchFamily="18" charset="0"/>
              </a:rPr>
              <a:t>Full-scale Implementation of a Smart Audit Platform utilizing different technologies</a:t>
            </a:r>
            <a:endParaRPr lang="en-US" b="1" dirty="0">
              <a:latin typeface="Times New Roman" panose="02020603050405020304" pitchFamily="18" charset="0"/>
              <a:cs typeface="Times New Roman" panose="02020603050405020304" pitchFamily="18" charset="0"/>
            </a:endParaRPr>
          </a:p>
        </p:txBody>
      </p:sp>
      <p:sp>
        <p:nvSpPr>
          <p:cNvPr id="38" name="Rectangle 37"/>
          <p:cNvSpPr/>
          <p:nvPr/>
        </p:nvSpPr>
        <p:spPr>
          <a:xfrm>
            <a:off x="9109601" y="1947614"/>
            <a:ext cx="2699423" cy="1477328"/>
          </a:xfrm>
          <a:prstGeom prst="rect">
            <a:avLst/>
          </a:prstGeom>
        </p:spPr>
        <p:txBody>
          <a:bodyPr wrap="square">
            <a:spAutoFit/>
          </a:bodyPr>
          <a:lstStyle/>
          <a:p>
            <a:pPr algn="ctr"/>
            <a:r>
              <a:rPr lang="en-US" b="1" dirty="0" smtClean="0">
                <a:latin typeface="Times New Roman" panose="02020603050405020304" pitchFamily="18" charset="0"/>
                <a:cs typeface="Times New Roman" panose="02020603050405020304" pitchFamily="18" charset="0"/>
              </a:rPr>
              <a:t>Redefined Data Analytics and planned/achieved milestones towards harnessing Advanced Technology</a:t>
            </a:r>
          </a:p>
        </p:txBody>
      </p:sp>
      <p:sp>
        <p:nvSpPr>
          <p:cNvPr id="39" name="Rounded Rectangle 38"/>
          <p:cNvSpPr/>
          <p:nvPr/>
        </p:nvSpPr>
        <p:spPr>
          <a:xfrm>
            <a:off x="9177363" y="141085"/>
            <a:ext cx="2890569" cy="71556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2462" y="127911"/>
            <a:ext cx="1362635" cy="983307"/>
          </a:xfrm>
          <a:prstGeom prst="rect">
            <a:avLst/>
          </a:prstGeom>
        </p:spPr>
      </p:pic>
      <p:sp>
        <p:nvSpPr>
          <p:cNvPr id="41" name="Rounded Rectangle 40"/>
          <p:cNvSpPr/>
          <p:nvPr/>
        </p:nvSpPr>
        <p:spPr>
          <a:xfrm>
            <a:off x="9177363" y="141085"/>
            <a:ext cx="2890569" cy="71556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22647" y="141085"/>
            <a:ext cx="1362635" cy="983307"/>
          </a:xfrm>
          <a:prstGeom prst="rect">
            <a:avLst/>
          </a:prstGeom>
        </p:spPr>
      </p:pic>
    </p:spTree>
    <p:extLst>
      <p:ext uri="{BB962C8B-B14F-4D97-AF65-F5344CB8AC3E}">
        <p14:creationId xmlns:p14="http://schemas.microsoft.com/office/powerpoint/2010/main" val="1457680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down)">
                                      <p:cBhvr>
                                        <p:cTn id="39" dur="500"/>
                                        <p:tgtEl>
                                          <p:spTgt spid="16"/>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down)">
                                      <p:cBhvr>
                                        <p:cTn id="43" dur="500"/>
                                        <p:tgtEl>
                                          <p:spTgt spid="17"/>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down)">
                                      <p:cBhvr>
                                        <p:cTn id="51" dur="500"/>
                                        <p:tgtEl>
                                          <p:spTgt spid="19"/>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down)">
                                      <p:cBhvr>
                                        <p:cTn id="55" dur="500"/>
                                        <p:tgtEl>
                                          <p:spTgt spid="20"/>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wipe(down)">
                                      <p:cBhvr>
                                        <p:cTn id="63" dur="500"/>
                                        <p:tgtEl>
                                          <p:spTgt spid="22"/>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down)">
                                      <p:cBhvr>
                                        <p:cTn id="67" dur="500"/>
                                        <p:tgtEl>
                                          <p:spTgt spid="23"/>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500"/>
                                        <p:tgtEl>
                                          <p:spTgt spid="24"/>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wipe(down)">
                                      <p:cBhvr>
                                        <p:cTn id="75" dur="500"/>
                                        <p:tgtEl>
                                          <p:spTgt spid="25"/>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wipe(down)">
                                      <p:cBhvr>
                                        <p:cTn id="79" dur="500"/>
                                        <p:tgtEl>
                                          <p:spTgt spid="26"/>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fade">
                                      <p:cBhvr>
                                        <p:cTn id="83" dur="500"/>
                                        <p:tgtEl>
                                          <p:spTgt spid="27"/>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down)">
                                      <p:cBhvr>
                                        <p:cTn id="87" dur="500"/>
                                        <p:tgtEl>
                                          <p:spTgt spid="28"/>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tgtEl>
                                        <p:attrNameLst>
                                          <p:attrName>style.visibility</p:attrName>
                                        </p:attrNameLst>
                                      </p:cBhvr>
                                      <p:to>
                                        <p:strVal val="visible"/>
                                      </p:to>
                                    </p:set>
                                    <p:animEffect transition="in" filter="wipe(down)">
                                      <p:cBhvr>
                                        <p:cTn id="91" dur="500"/>
                                        <p:tgtEl>
                                          <p:spTgt spid="29"/>
                                        </p:tgtEl>
                                      </p:cBhvr>
                                    </p:animEffect>
                                  </p:childTnLst>
                                </p:cTn>
                              </p:par>
                            </p:childTnLst>
                          </p:cTn>
                        </p:par>
                        <p:par>
                          <p:cTn id="92" fill="hold">
                            <p:stCondLst>
                              <p:cond delay="11000"/>
                            </p:stCondLst>
                            <p:childTnLst>
                              <p:par>
                                <p:cTn id="93" presetID="10" presetClass="entr" presetSubtype="0"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fade">
                                      <p:cBhvr>
                                        <p:cTn id="95" dur="500"/>
                                        <p:tgtEl>
                                          <p:spTgt spid="30"/>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down)">
                                      <p:cBhvr>
                                        <p:cTn id="99" dur="500"/>
                                        <p:tgtEl>
                                          <p:spTgt spid="31"/>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Effect transition="in" filter="wipe(down)">
                                      <p:cBhvr>
                                        <p:cTn id="10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838200" y="706870"/>
            <a:ext cx="10515600" cy="1325563"/>
          </a:xfrm>
        </p:spPr>
        <p:txBody>
          <a:bodyPr>
            <a:normAutofit/>
          </a:bodyPr>
          <a:lstStyle/>
          <a:p>
            <a:r>
              <a:rPr lang="en-US" sz="2800" b="1" smtClean="0">
                <a:solidFill>
                  <a:srgbClr val="C00000"/>
                </a:solidFill>
                <a:latin typeface="Times New Roman" panose="02020603050405020304" pitchFamily="18" charset="0"/>
                <a:cs typeface="Times New Roman" panose="02020603050405020304" pitchFamily="18" charset="0"/>
              </a:rPr>
              <a:t>3.A. Advanced </a:t>
            </a:r>
            <a:r>
              <a:rPr lang="en-US" sz="2800" b="1" dirty="0">
                <a:solidFill>
                  <a:srgbClr val="C00000"/>
                </a:solidFill>
                <a:latin typeface="Times New Roman" panose="02020603050405020304" pitchFamily="18" charset="0"/>
                <a:cs typeface="Times New Roman" panose="02020603050405020304" pitchFamily="18" charset="0"/>
              </a:rPr>
              <a:t>Technology Infusion in SAIUAE Audit </a:t>
            </a:r>
            <a:r>
              <a:rPr lang="en-US" sz="2800" b="1" dirty="0" smtClean="0">
                <a:solidFill>
                  <a:srgbClr val="C00000"/>
                </a:solidFill>
                <a:latin typeface="Times New Roman" panose="02020603050405020304" pitchFamily="18" charset="0"/>
                <a:cs typeface="Times New Roman" panose="02020603050405020304" pitchFamily="18" charset="0"/>
              </a:rPr>
              <a:t>Services</a:t>
            </a:r>
            <a:r>
              <a:rPr lang="en-US" sz="2800" b="1" smtClean="0">
                <a:solidFill>
                  <a:srgbClr val="C00000"/>
                </a:solidFill>
                <a:latin typeface="Times New Roman" panose="02020603050405020304" pitchFamily="18" charset="0"/>
                <a:cs typeface="Times New Roman" panose="02020603050405020304" pitchFamily="18" charset="0"/>
              </a:rPr>
              <a:t>: [Robotic </a:t>
            </a:r>
            <a:r>
              <a:rPr lang="en-US" sz="2800" b="1" dirty="0" smtClean="0">
                <a:solidFill>
                  <a:srgbClr val="C00000"/>
                </a:solidFill>
                <a:latin typeface="Times New Roman" panose="02020603050405020304" pitchFamily="18" charset="0"/>
                <a:cs typeface="Times New Roman" panose="02020603050405020304" pitchFamily="18" charset="0"/>
              </a:rPr>
              <a:t>Process Automation (</a:t>
            </a:r>
            <a:r>
              <a:rPr lang="en-US" sz="2800" b="1" smtClean="0">
                <a:solidFill>
                  <a:srgbClr val="C00000"/>
                </a:solidFill>
                <a:latin typeface="Times New Roman" panose="02020603050405020304" pitchFamily="18" charset="0"/>
                <a:cs typeface="Times New Roman" panose="02020603050405020304" pitchFamily="18" charset="0"/>
              </a:rPr>
              <a:t>RPA)]</a:t>
            </a:r>
            <a:endParaRPr lang="en-US" sz="2800" b="1" dirty="0">
              <a:solidFill>
                <a:srgbClr val="C00000"/>
              </a:solidFill>
              <a:latin typeface="Times New Roman" panose="02020603050405020304" pitchFamily="18" charset="0"/>
              <a:cs typeface="Times New Roman" panose="02020603050405020304" pitchFamily="18" charset="0"/>
            </a:endParaRPr>
          </a:p>
        </p:txBody>
      </p:sp>
      <p:sp>
        <p:nvSpPr>
          <p:cNvPr id="11" name="Content Placeholder 2"/>
          <p:cNvSpPr>
            <a:spLocks noGrp="1"/>
          </p:cNvSpPr>
          <p:nvPr>
            <p:ph idx="1"/>
          </p:nvPr>
        </p:nvSpPr>
        <p:spPr>
          <a:xfrm>
            <a:off x="838200" y="2176607"/>
            <a:ext cx="10515600" cy="4351338"/>
          </a:xfrm>
        </p:spPr>
        <p:txBody>
          <a:bodyPr>
            <a:noAutofit/>
          </a:bodyPr>
          <a:lstStyle/>
          <a:p>
            <a:r>
              <a:rPr lang="en-US" sz="2600" dirty="0" smtClean="0">
                <a:latin typeface="Times New Roman" panose="02020603050405020304" pitchFamily="18" charset="0"/>
                <a:cs typeface="Times New Roman" panose="02020603050405020304" pitchFamily="18" charset="0"/>
              </a:rPr>
              <a:t>In 2021, SAI UAE began researching the implementation of RPA to automate its analytical workflows.</a:t>
            </a:r>
            <a:endParaRPr lang="en-US" sz="2600" dirty="0">
              <a:latin typeface="Times New Roman" panose="02020603050405020304" pitchFamily="18" charset="0"/>
              <a:cs typeface="Times New Roman" panose="02020603050405020304" pitchFamily="18" charset="0"/>
            </a:endParaRPr>
          </a:p>
          <a:p>
            <a:r>
              <a:rPr lang="en-US" sz="2600" dirty="0" smtClean="0">
                <a:latin typeface="Times New Roman" panose="02020603050405020304" pitchFamily="18" charset="0"/>
                <a:cs typeface="Times New Roman" panose="02020603050405020304" pitchFamily="18" charset="0"/>
              </a:rPr>
              <a:t>As of 2022, successfully built workflows that help automate end-to-end processes, from data gathering to output execution.</a:t>
            </a:r>
            <a:endParaRPr lang="en-US" sz="2600" dirty="0">
              <a:latin typeface="Times New Roman" panose="02020603050405020304" pitchFamily="18" charset="0"/>
              <a:cs typeface="Times New Roman" panose="02020603050405020304" pitchFamily="18" charset="0"/>
            </a:endParaRPr>
          </a:p>
          <a:p>
            <a:r>
              <a:rPr lang="en-US" sz="2600" dirty="0" smtClean="0">
                <a:latin typeface="Times New Roman" panose="02020603050405020304" pitchFamily="18" charset="0"/>
                <a:cs typeface="Times New Roman" panose="02020603050405020304" pitchFamily="18" charset="0"/>
              </a:rPr>
              <a:t>Working on this technology has allowed SAI UAE to realize the following benefits:</a:t>
            </a:r>
          </a:p>
          <a:p>
            <a:pPr lvl="1"/>
            <a:r>
              <a:rPr lang="en-US" dirty="0">
                <a:latin typeface="Times New Roman" panose="02020603050405020304" pitchFamily="18" charset="0"/>
                <a:cs typeface="Times New Roman" panose="02020603050405020304" pitchFamily="18" charset="0"/>
              </a:rPr>
              <a:t>Achieving higher level of assurance</a:t>
            </a:r>
          </a:p>
          <a:p>
            <a:pPr lvl="1"/>
            <a:r>
              <a:rPr lang="en-US" dirty="0">
                <a:latin typeface="Times New Roman" panose="02020603050405020304" pitchFamily="18" charset="0"/>
                <a:cs typeface="Times New Roman" panose="02020603050405020304" pitchFamily="18" charset="0"/>
              </a:rPr>
              <a:t>Gain Deeper Insights</a:t>
            </a:r>
          </a:p>
          <a:p>
            <a:pPr lvl="1"/>
            <a:r>
              <a:rPr lang="en-US" dirty="0">
                <a:latin typeface="Times New Roman" panose="02020603050405020304" pitchFamily="18" charset="0"/>
                <a:cs typeface="Times New Roman" panose="02020603050405020304" pitchFamily="18" charset="0"/>
              </a:rPr>
              <a:t>Increased Efficiency</a:t>
            </a:r>
          </a:p>
        </p:txBody>
      </p:sp>
      <p:sp>
        <p:nvSpPr>
          <p:cNvPr id="4" name="Rounded Rectangle 3"/>
          <p:cNvSpPr/>
          <p:nvPr/>
        </p:nvSpPr>
        <p:spPr>
          <a:xfrm>
            <a:off x="9177363" y="141085"/>
            <a:ext cx="2890569" cy="71556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22647" y="141085"/>
            <a:ext cx="1362635" cy="983307"/>
          </a:xfrm>
          <a:prstGeom prst="rect">
            <a:avLst/>
          </a:prstGeom>
        </p:spPr>
      </p:pic>
    </p:spTree>
    <p:extLst>
      <p:ext uri="{BB962C8B-B14F-4D97-AF65-F5344CB8AC3E}">
        <p14:creationId xmlns:p14="http://schemas.microsoft.com/office/powerpoint/2010/main" val="8555009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38200" y="632979"/>
            <a:ext cx="10515600" cy="1325563"/>
          </a:xfrm>
        </p:spPr>
        <p:txBody>
          <a:bodyPr>
            <a:normAutofit/>
          </a:bodyPr>
          <a:lstStyle/>
          <a:p>
            <a:r>
              <a:rPr lang="en-US" sz="2800" b="1" smtClean="0">
                <a:solidFill>
                  <a:srgbClr val="C00000"/>
                </a:solidFill>
                <a:latin typeface="Times New Roman" panose="02020603050405020304" pitchFamily="18" charset="0"/>
                <a:cs typeface="Times New Roman" panose="02020603050405020304" pitchFamily="18" charset="0"/>
              </a:rPr>
              <a:t>3.B. Advanced </a:t>
            </a:r>
            <a:r>
              <a:rPr lang="en-US" sz="2800" b="1" dirty="0">
                <a:solidFill>
                  <a:srgbClr val="C00000"/>
                </a:solidFill>
                <a:latin typeface="Times New Roman" panose="02020603050405020304" pitchFamily="18" charset="0"/>
                <a:cs typeface="Times New Roman" panose="02020603050405020304" pitchFamily="18" charset="0"/>
              </a:rPr>
              <a:t>Technology Infusion in SAIUAE Audit Services</a:t>
            </a:r>
            <a:r>
              <a:rPr lang="en-US" sz="2800" b="1">
                <a:solidFill>
                  <a:srgbClr val="C00000"/>
                </a:solidFill>
                <a:latin typeface="Times New Roman" panose="02020603050405020304" pitchFamily="18" charset="0"/>
                <a:cs typeface="Times New Roman" panose="02020603050405020304" pitchFamily="18" charset="0"/>
              </a:rPr>
              <a:t>: </a:t>
            </a:r>
            <a:r>
              <a:rPr lang="en-US" sz="2800" b="1" smtClean="0">
                <a:solidFill>
                  <a:srgbClr val="C00000"/>
                </a:solidFill>
                <a:latin typeface="Times New Roman" panose="02020603050405020304" pitchFamily="18" charset="0"/>
                <a:cs typeface="Times New Roman" panose="02020603050405020304" pitchFamily="18" charset="0"/>
              </a:rPr>
              <a:t>[Machine </a:t>
            </a:r>
            <a:r>
              <a:rPr lang="en-US" sz="2800" b="1" dirty="0" smtClean="0">
                <a:solidFill>
                  <a:srgbClr val="C00000"/>
                </a:solidFill>
                <a:latin typeface="Times New Roman" panose="02020603050405020304" pitchFamily="18" charset="0"/>
                <a:cs typeface="Times New Roman" panose="02020603050405020304" pitchFamily="18" charset="0"/>
              </a:rPr>
              <a:t>Learning (</a:t>
            </a:r>
            <a:r>
              <a:rPr lang="en-US" sz="2800" b="1" smtClean="0">
                <a:solidFill>
                  <a:srgbClr val="C00000"/>
                </a:solidFill>
                <a:latin typeface="Times New Roman" panose="02020603050405020304" pitchFamily="18" charset="0"/>
                <a:cs typeface="Times New Roman" panose="02020603050405020304" pitchFamily="18" charset="0"/>
              </a:rPr>
              <a:t>ML)]</a:t>
            </a:r>
            <a:endParaRPr lang="en-US" sz="2800" dirty="0">
              <a:solidFill>
                <a:srgbClr val="C00000"/>
              </a:solidFill>
              <a:latin typeface="Times New Roman" panose="02020603050405020304" pitchFamily="18" charset="0"/>
              <a:cs typeface="Times New Roman" panose="02020603050405020304" pitchFamily="18" charset="0"/>
            </a:endParaRPr>
          </a:p>
        </p:txBody>
      </p:sp>
      <p:sp>
        <p:nvSpPr>
          <p:cNvPr id="5" name="Content Placeholder 2"/>
          <p:cNvSpPr>
            <a:spLocks noGrp="1"/>
          </p:cNvSpPr>
          <p:nvPr>
            <p:ph idx="1"/>
          </p:nvPr>
        </p:nvSpPr>
        <p:spPr>
          <a:xfrm>
            <a:off x="838200" y="2232025"/>
            <a:ext cx="10515600" cy="4351338"/>
          </a:xfrm>
        </p:spPr>
        <p:txBody>
          <a:bodyPr>
            <a:normAutofit/>
          </a:bodyPr>
          <a:lstStyle/>
          <a:p>
            <a:r>
              <a:rPr lang="en-US" sz="2600" dirty="0" smtClean="0">
                <a:latin typeface="Times New Roman" panose="02020603050405020304" pitchFamily="18" charset="0"/>
                <a:cs typeface="Times New Roman" panose="02020603050405020304" pitchFamily="18" charset="0"/>
              </a:rPr>
              <a:t>In 2021, SAI UAE has initiated the </a:t>
            </a:r>
            <a:r>
              <a:rPr lang="en-US" sz="2600" dirty="0">
                <a:latin typeface="Times New Roman" panose="02020603050405020304" pitchFamily="18" charset="0"/>
                <a:cs typeface="Times New Roman" panose="02020603050405020304" pitchFamily="18" charset="0"/>
              </a:rPr>
              <a:t>Machine Learning </a:t>
            </a:r>
            <a:r>
              <a:rPr lang="en-US" sz="2600" dirty="0" smtClean="0">
                <a:latin typeface="Times New Roman" panose="02020603050405020304" pitchFamily="18" charset="0"/>
                <a:cs typeface="Times New Roman" panose="02020603050405020304" pitchFamily="18" charset="0"/>
              </a:rPr>
              <a:t>Pilot Project to test the application of ML on refining the results of analytical processes.</a:t>
            </a:r>
          </a:p>
          <a:p>
            <a:endParaRPr lang="en-US" sz="2600" dirty="0">
              <a:latin typeface="Times New Roman" panose="02020603050405020304" pitchFamily="18" charset="0"/>
              <a:cs typeface="Times New Roman" panose="02020603050405020304" pitchFamily="18" charset="0"/>
            </a:endParaRPr>
          </a:p>
          <a:p>
            <a:r>
              <a:rPr lang="en-US" sz="2600" dirty="0" smtClean="0">
                <a:latin typeface="Times New Roman" panose="02020603050405020304" pitchFamily="18" charset="0"/>
                <a:cs typeface="Times New Roman" panose="02020603050405020304" pitchFamily="18" charset="0"/>
              </a:rPr>
              <a:t>Through testing the sample results produced by ML, it has revealed further avenues for improvement, particularly in addressing the following challenges related to the way ML models interpret results and the provision of quality data.</a:t>
            </a:r>
          </a:p>
        </p:txBody>
      </p:sp>
      <p:sp>
        <p:nvSpPr>
          <p:cNvPr id="6" name="Rounded Rectangle 5"/>
          <p:cNvSpPr/>
          <p:nvPr/>
        </p:nvSpPr>
        <p:spPr>
          <a:xfrm>
            <a:off x="9177363" y="141085"/>
            <a:ext cx="2890569" cy="71556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22647" y="141085"/>
            <a:ext cx="1362635" cy="983307"/>
          </a:xfrm>
          <a:prstGeom prst="rect">
            <a:avLst/>
          </a:prstGeom>
        </p:spPr>
      </p:pic>
    </p:spTree>
    <p:extLst>
      <p:ext uri="{BB962C8B-B14F-4D97-AF65-F5344CB8AC3E}">
        <p14:creationId xmlns:p14="http://schemas.microsoft.com/office/powerpoint/2010/main" val="20602723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38200" y="675554"/>
            <a:ext cx="10515600" cy="1325563"/>
          </a:xfrm>
        </p:spPr>
        <p:txBody>
          <a:bodyPr>
            <a:normAutofit/>
          </a:bodyPr>
          <a:lstStyle/>
          <a:p>
            <a:r>
              <a:rPr lang="en-US" sz="2800" b="1" smtClean="0">
                <a:solidFill>
                  <a:srgbClr val="C00000"/>
                </a:solidFill>
                <a:latin typeface="Times New Roman" panose="02020603050405020304" pitchFamily="18" charset="0"/>
                <a:cs typeface="Times New Roman" panose="02020603050405020304" pitchFamily="18" charset="0"/>
              </a:rPr>
              <a:t>3.C. Advanced </a:t>
            </a:r>
            <a:r>
              <a:rPr lang="en-US" sz="2800" b="1" dirty="0">
                <a:solidFill>
                  <a:srgbClr val="C00000"/>
                </a:solidFill>
                <a:latin typeface="Times New Roman" panose="02020603050405020304" pitchFamily="18" charset="0"/>
                <a:cs typeface="Times New Roman" panose="02020603050405020304" pitchFamily="18" charset="0"/>
              </a:rPr>
              <a:t>Technology Infusion in SAIUAE Audit Services</a:t>
            </a:r>
            <a:r>
              <a:rPr lang="en-US" sz="2800" b="1">
                <a:solidFill>
                  <a:srgbClr val="C00000"/>
                </a:solidFill>
                <a:latin typeface="Times New Roman" panose="02020603050405020304" pitchFamily="18" charset="0"/>
                <a:cs typeface="Times New Roman" panose="02020603050405020304" pitchFamily="18" charset="0"/>
              </a:rPr>
              <a:t>: [</a:t>
            </a:r>
            <a:r>
              <a:rPr lang="en-US" sz="2800" b="1" smtClean="0">
                <a:solidFill>
                  <a:srgbClr val="C00000"/>
                </a:solidFill>
                <a:latin typeface="Times New Roman" panose="02020603050405020304" pitchFamily="18" charset="0"/>
                <a:cs typeface="Times New Roman" panose="02020603050405020304" pitchFamily="18" charset="0"/>
              </a:rPr>
              <a:t>Critical Success Factors]</a:t>
            </a:r>
            <a:endParaRPr lang="en-US" sz="2800" b="1" dirty="0">
              <a:solidFill>
                <a:srgbClr val="C00000"/>
              </a:solidFill>
              <a:latin typeface="Times New Roman" panose="02020603050405020304" pitchFamily="18" charset="0"/>
              <a:cs typeface="Times New Roman" panose="02020603050405020304" pitchFamily="18" charset="0"/>
            </a:endParaRPr>
          </a:p>
        </p:txBody>
      </p:sp>
      <p:sp>
        <p:nvSpPr>
          <p:cNvPr id="5" name="Content Placeholder 2"/>
          <p:cNvSpPr>
            <a:spLocks noGrp="1"/>
          </p:cNvSpPr>
          <p:nvPr>
            <p:ph idx="1"/>
          </p:nvPr>
        </p:nvSpPr>
        <p:spPr>
          <a:xfrm>
            <a:off x="838200" y="2213552"/>
            <a:ext cx="10515600" cy="4351338"/>
          </a:xfrm>
        </p:spPr>
        <p:txBody>
          <a:bodyPr>
            <a:normAutofit lnSpcReduction="10000"/>
          </a:bodyPr>
          <a:lstStyle/>
          <a:p>
            <a:r>
              <a:rPr lang="en-US" sz="2600" dirty="0" smtClean="0">
                <a:latin typeface="Times New Roman" panose="02020603050405020304" pitchFamily="18" charset="0"/>
                <a:cs typeface="Times New Roman" panose="02020603050405020304" pitchFamily="18" charset="0"/>
              </a:rPr>
              <a:t>Regardless of technology, SAI UAE predicates itself on the following critical success factors, to the success of any technology:</a:t>
            </a:r>
          </a:p>
          <a:p>
            <a:pPr lvl="1">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Data Quality:</a:t>
            </a:r>
          </a:p>
          <a:p>
            <a:pPr lvl="2">
              <a:buFont typeface="Courier New" panose="02070309020205020404" pitchFamily="49" charset="0"/>
              <a:buChar char="o"/>
            </a:pPr>
            <a:r>
              <a:rPr lang="en-US" dirty="0" smtClean="0">
                <a:latin typeface="Times New Roman" panose="02020603050405020304" pitchFamily="18" charset="0"/>
                <a:cs typeface="Times New Roman" panose="02020603050405020304" pitchFamily="18" charset="0"/>
              </a:rPr>
              <a:t>The quality of the output can only be as good as the input.</a:t>
            </a:r>
          </a:p>
          <a:p>
            <a:pPr lvl="2">
              <a:buFont typeface="Courier New" panose="02070309020205020404" pitchFamily="49" charset="0"/>
              <a:buChar char="o"/>
            </a:pPr>
            <a:r>
              <a:rPr lang="en-US" dirty="0" smtClean="0">
                <a:latin typeface="Times New Roman" panose="02020603050405020304" pitchFamily="18" charset="0"/>
                <a:cs typeface="Times New Roman" panose="02020603050405020304" pitchFamily="18" charset="0"/>
              </a:rPr>
              <a:t>SAI UAE is investing effort to increase the sophistication of its databases that houses client data</a:t>
            </a:r>
          </a:p>
          <a:p>
            <a:pPr lvl="2">
              <a:buFont typeface="Courier New" panose="02070309020205020404" pitchFamily="49" charset="0"/>
              <a:buChar char="o"/>
            </a:pPr>
            <a:r>
              <a:rPr lang="en-US" dirty="0" smtClean="0">
                <a:latin typeface="Times New Roman" panose="02020603050405020304" pitchFamily="18" charset="0"/>
                <a:cs typeface="Times New Roman" panose="02020603050405020304" pitchFamily="18" charset="0"/>
              </a:rPr>
              <a:t>Multiple workflows has been designed to evaluate the quality of data and ensure minimum standards are met before analysis</a:t>
            </a:r>
            <a:endParaRPr lang="en-US"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Auditor Upskilling</a:t>
            </a:r>
          </a:p>
          <a:p>
            <a:pPr lvl="2">
              <a:buFont typeface="Courier New" panose="02070309020205020404" pitchFamily="49" charset="0"/>
              <a:buChar char="o"/>
            </a:pPr>
            <a:r>
              <a:rPr lang="en-US" dirty="0" smtClean="0">
                <a:latin typeface="Times New Roman" panose="02020603050405020304" pitchFamily="18" charset="0"/>
                <a:cs typeface="Times New Roman" panose="02020603050405020304" pitchFamily="18" charset="0"/>
              </a:rPr>
              <a:t>To ensure that the outputs are effectively being used to produce quality insights, auditors must be equipped with the knowledge to make the most out of the data</a:t>
            </a:r>
          </a:p>
          <a:p>
            <a:pPr lvl="2">
              <a:buFont typeface="Courier New" panose="02070309020205020404" pitchFamily="49" charset="0"/>
              <a:buChar char="o"/>
            </a:pPr>
            <a:r>
              <a:rPr lang="en-US" dirty="0" smtClean="0">
                <a:latin typeface="Times New Roman" panose="02020603050405020304" pitchFamily="18" charset="0"/>
                <a:cs typeface="Times New Roman" panose="02020603050405020304" pitchFamily="18" charset="0"/>
              </a:rPr>
              <a:t>A proactive approach is taken to help auditors improve their skills and research new technologies.</a:t>
            </a:r>
            <a:endParaRPr lang="en-US" dirty="0">
              <a:latin typeface="Times New Roman" panose="02020603050405020304" pitchFamily="18" charset="0"/>
              <a:cs typeface="Times New Roman" panose="02020603050405020304" pitchFamily="18" charset="0"/>
            </a:endParaRPr>
          </a:p>
        </p:txBody>
      </p:sp>
      <p:sp>
        <p:nvSpPr>
          <p:cNvPr id="6" name="Rounded Rectangle 5"/>
          <p:cNvSpPr/>
          <p:nvPr/>
        </p:nvSpPr>
        <p:spPr>
          <a:xfrm>
            <a:off x="9177363" y="141085"/>
            <a:ext cx="2890569" cy="71556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22647" y="141085"/>
            <a:ext cx="1362635" cy="983307"/>
          </a:xfrm>
          <a:prstGeom prst="rect">
            <a:avLst/>
          </a:prstGeom>
        </p:spPr>
      </p:pic>
    </p:spTree>
    <p:extLst>
      <p:ext uri="{BB962C8B-B14F-4D97-AF65-F5344CB8AC3E}">
        <p14:creationId xmlns:p14="http://schemas.microsoft.com/office/powerpoint/2010/main" val="1469590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38200" y="675554"/>
            <a:ext cx="10515600" cy="1325563"/>
          </a:xfrm>
        </p:spPr>
        <p:txBody>
          <a:bodyPr>
            <a:normAutofit/>
          </a:bodyPr>
          <a:lstStyle/>
          <a:p>
            <a:r>
              <a:rPr lang="en-US" sz="2800" b="1" dirty="0" smtClean="0">
                <a:solidFill>
                  <a:srgbClr val="C00000"/>
                </a:solidFill>
                <a:latin typeface="Times New Roman" panose="02020603050405020304" pitchFamily="18" charset="0"/>
                <a:cs typeface="Times New Roman" panose="02020603050405020304" pitchFamily="18" charset="0"/>
              </a:rPr>
              <a:t>3.D. Advanced </a:t>
            </a:r>
            <a:r>
              <a:rPr lang="en-US" sz="2800" b="1" dirty="0">
                <a:solidFill>
                  <a:srgbClr val="C00000"/>
                </a:solidFill>
                <a:latin typeface="Times New Roman" panose="02020603050405020304" pitchFamily="18" charset="0"/>
                <a:cs typeface="Times New Roman" panose="02020603050405020304" pitchFamily="18" charset="0"/>
              </a:rPr>
              <a:t>Technology Infusion in SAIUAE Audit Services: [</a:t>
            </a:r>
            <a:r>
              <a:rPr lang="en-US" sz="2800" b="1" dirty="0" smtClean="0">
                <a:solidFill>
                  <a:srgbClr val="C00000"/>
                </a:solidFill>
                <a:latin typeface="Times New Roman" panose="02020603050405020304" pitchFamily="18" charset="0"/>
                <a:cs typeface="Times New Roman" panose="02020603050405020304" pitchFamily="18" charset="0"/>
              </a:rPr>
              <a:t>Use-Case : Transactions Fee Revenue]</a:t>
            </a:r>
            <a:endParaRPr lang="en-US" sz="2800" b="1" dirty="0">
              <a:solidFill>
                <a:srgbClr val="C00000"/>
              </a:solidFill>
              <a:latin typeface="Times New Roman" panose="02020603050405020304" pitchFamily="18" charset="0"/>
              <a:cs typeface="Times New Roman" panose="02020603050405020304" pitchFamily="18" charset="0"/>
            </a:endParaRPr>
          </a:p>
        </p:txBody>
      </p:sp>
      <p:sp>
        <p:nvSpPr>
          <p:cNvPr id="7" name="Content Placeholder 2"/>
          <p:cNvSpPr>
            <a:spLocks noGrp="1"/>
          </p:cNvSpPr>
          <p:nvPr>
            <p:ph idx="1"/>
          </p:nvPr>
        </p:nvSpPr>
        <p:spPr>
          <a:xfrm>
            <a:off x="838199" y="2121493"/>
            <a:ext cx="6760221" cy="369332"/>
          </a:xfrm>
          <a:noFill/>
        </p:spPr>
        <p:txBody>
          <a:bodyPr wrap="square" rtlCol="0">
            <a:spAutoFit/>
          </a:bodyPr>
          <a:lstStyle/>
          <a:p>
            <a:pPr marL="0"/>
            <a:r>
              <a:rPr lang="en-US" sz="2000" dirty="0">
                <a:latin typeface="Times New Roman" panose="02020603050405020304" pitchFamily="18" charset="0"/>
                <a:ea typeface="+mj-ea"/>
                <a:cs typeface="Times New Roman" panose="02020603050405020304" pitchFamily="18" charset="0"/>
              </a:rPr>
              <a:t>The use case was conceived during the </a:t>
            </a:r>
            <a:r>
              <a:rPr lang="en-US" sz="2000">
                <a:latin typeface="Times New Roman" panose="02020603050405020304" pitchFamily="18" charset="0"/>
                <a:ea typeface="+mj-ea"/>
                <a:cs typeface="Times New Roman" panose="02020603050405020304" pitchFamily="18" charset="0"/>
              </a:rPr>
              <a:t>audit </a:t>
            </a:r>
            <a:r>
              <a:rPr lang="en-US" sz="2000" smtClean="0">
                <a:latin typeface="Times New Roman" panose="02020603050405020304" pitchFamily="18" charset="0"/>
                <a:ea typeface="+mj-ea"/>
                <a:cs typeface="Times New Roman" panose="02020603050405020304" pitchFamily="18" charset="0"/>
              </a:rPr>
              <a:t>execution phase.</a:t>
            </a:r>
            <a:endParaRPr lang="en-US" sz="2000" dirty="0">
              <a:latin typeface="Times New Roman" panose="02020603050405020304" pitchFamily="18" charset="0"/>
              <a:ea typeface="+mj-ea"/>
              <a:cs typeface="Times New Roman" panose="02020603050405020304" pitchFamily="18" charset="0"/>
            </a:endParaRPr>
          </a:p>
        </p:txBody>
      </p:sp>
      <p:sp>
        <p:nvSpPr>
          <p:cNvPr id="8" name="Rectangle 7"/>
          <p:cNvSpPr/>
          <p:nvPr/>
        </p:nvSpPr>
        <p:spPr>
          <a:xfrm>
            <a:off x="838199" y="2893317"/>
            <a:ext cx="7221467" cy="400110"/>
          </a:xfrm>
          <a:prstGeom prst="rect">
            <a:avLst/>
          </a:prstGeom>
        </p:spPr>
        <p:txBody>
          <a:bodyPr wrap="square">
            <a:spAutoFit/>
          </a:bodyPr>
          <a:lstStyle/>
          <a:p>
            <a:pPr marL="342900" indent="-3429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Consultation </a:t>
            </a:r>
            <a:r>
              <a:rPr lang="en-US" sz="2000" dirty="0">
                <a:latin typeface="Times New Roman" panose="02020603050405020304" pitchFamily="18" charset="0"/>
                <a:cs typeface="Times New Roman" panose="02020603050405020304" pitchFamily="18" charset="0"/>
              </a:rPr>
              <a:t>with </a:t>
            </a:r>
            <a:r>
              <a:rPr lang="en-US" sz="2000">
                <a:latin typeface="Times New Roman" panose="02020603050405020304" pitchFamily="18" charset="0"/>
                <a:cs typeface="Times New Roman" panose="02020603050405020304" pitchFamily="18" charset="0"/>
              </a:rPr>
              <a:t>the </a:t>
            </a:r>
            <a:r>
              <a:rPr lang="en-US" sz="2000" smtClean="0">
                <a:latin typeface="Times New Roman" panose="02020603050405020304" pitchFamily="18" charset="0"/>
                <a:cs typeface="Times New Roman" panose="02020603050405020304" pitchFamily="18" charset="0"/>
              </a:rPr>
              <a:t>financial auditors.</a:t>
            </a:r>
            <a:endParaRPr lang="en-US" sz="2000" dirty="0">
              <a:latin typeface="Times New Roman" panose="02020603050405020304" pitchFamily="18" charset="0"/>
              <a:cs typeface="Times New Roman" panose="02020603050405020304" pitchFamily="18" charset="0"/>
            </a:endParaRPr>
          </a:p>
        </p:txBody>
      </p:sp>
      <p:sp>
        <p:nvSpPr>
          <p:cNvPr id="9" name="Rectangle 8"/>
          <p:cNvSpPr/>
          <p:nvPr/>
        </p:nvSpPr>
        <p:spPr>
          <a:xfrm>
            <a:off x="838200" y="3726696"/>
            <a:ext cx="10701042" cy="1938992"/>
          </a:xfrm>
          <a:prstGeom prst="rect">
            <a:avLst/>
          </a:prstGeom>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DA team then identified ways to bridge the gap </a:t>
            </a:r>
            <a:r>
              <a:rPr lang="en-US" sz="2000" dirty="0" smtClean="0">
                <a:latin typeface="Times New Roman" panose="02020603050405020304" pitchFamily="18" charset="0"/>
                <a:cs typeface="Times New Roman" panose="02020603050405020304" pitchFamily="18" charset="0"/>
              </a:rPr>
              <a:t>between </a:t>
            </a:r>
            <a:r>
              <a:rPr lang="en-US" sz="2000" dirty="0">
                <a:latin typeface="Times New Roman" panose="02020603050405020304" pitchFamily="18" charset="0"/>
                <a:cs typeface="Times New Roman" panose="02020603050405020304" pitchFamily="18" charset="0"/>
              </a:rPr>
              <a:t>technology and traditional procedures, utilizing the following </a:t>
            </a:r>
            <a:r>
              <a:rPr lang="en-US" sz="2000" dirty="0" smtClean="0">
                <a:latin typeface="Times New Roman" panose="02020603050405020304" pitchFamily="18" charset="0"/>
                <a:cs typeface="Times New Roman" panose="02020603050405020304" pitchFamily="18" charset="0"/>
              </a:rPr>
              <a:t>technologies:</a:t>
            </a:r>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Analytical </a:t>
            </a:r>
            <a:r>
              <a:rPr lang="en-US" sz="2000" dirty="0">
                <a:latin typeface="Times New Roman" panose="02020603050405020304" pitchFamily="18" charset="0"/>
                <a:cs typeface="Times New Roman" panose="02020603050405020304" pitchFamily="18" charset="0"/>
              </a:rPr>
              <a:t>Process </a:t>
            </a:r>
            <a:r>
              <a:rPr lang="en-US" sz="2000" dirty="0" smtClean="0">
                <a:latin typeface="Times New Roman" panose="02020603050405020304" pitchFamily="18" charset="0"/>
                <a:cs typeface="Times New Roman" panose="02020603050405020304" pitchFamily="18" charset="0"/>
              </a:rPr>
              <a:t>Software – Using in-house Smart Platform</a:t>
            </a:r>
            <a:endParaRPr lang="en-US" sz="2000"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Artificial Intelligence – Using Optical Character Recognition (OCR</a:t>
            </a:r>
            <a:r>
              <a:rPr lang="en-US" sz="2000" dirty="0" smtClean="0">
                <a:latin typeface="Times New Roman" panose="02020603050405020304" pitchFamily="18" charset="0"/>
                <a:cs typeface="Times New Roman" panose="02020603050405020304" pitchFamily="18" charset="0"/>
              </a:rPr>
              <a:t>)</a:t>
            </a: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Automation </a:t>
            </a:r>
            <a:r>
              <a:rPr lang="en-US" sz="2000" dirty="0" smtClean="0">
                <a:latin typeface="Times New Roman" panose="02020603050405020304" pitchFamily="18" charset="0"/>
                <a:cs typeface="Times New Roman" panose="02020603050405020304" pitchFamily="18" charset="0"/>
              </a:rPr>
              <a:t>– Using Robotic Processing Automation (RPA)</a:t>
            </a:r>
            <a:endParaRPr lang="en-US" sz="2000" dirty="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34495" y="232012"/>
            <a:ext cx="1351334" cy="975152"/>
          </a:xfrm>
          <a:prstGeom prst="rect">
            <a:avLst/>
          </a:prstGeom>
        </p:spPr>
      </p:pic>
      <p:sp>
        <p:nvSpPr>
          <p:cNvPr id="11" name="Rounded Rectangle 10"/>
          <p:cNvSpPr/>
          <p:nvPr/>
        </p:nvSpPr>
        <p:spPr>
          <a:xfrm>
            <a:off x="9177363" y="141085"/>
            <a:ext cx="2890569" cy="71556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22647" y="141085"/>
            <a:ext cx="1362635" cy="983307"/>
          </a:xfrm>
          <a:prstGeom prst="rect">
            <a:avLst/>
          </a:prstGeom>
        </p:spPr>
      </p:pic>
    </p:spTree>
    <p:extLst>
      <p:ext uri="{BB962C8B-B14F-4D97-AF65-F5344CB8AC3E}">
        <p14:creationId xmlns:p14="http://schemas.microsoft.com/office/powerpoint/2010/main" val="14102033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TotalTime>
  <Words>937</Words>
  <Application>Microsoft Office PowerPoint</Application>
  <PresentationFormat>Widescreen</PresentationFormat>
  <Paragraphs>125</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Calibri Light</vt:lpstr>
      <vt:lpstr>Courier New</vt:lpstr>
      <vt:lpstr>Times New Roman</vt:lpstr>
      <vt:lpstr>Trebuchet MS</vt:lpstr>
      <vt:lpstr>Wingdings</vt:lpstr>
      <vt:lpstr>Office Theme</vt:lpstr>
      <vt:lpstr>PowerPoint Presentation</vt:lpstr>
      <vt:lpstr>PowerPoint Presentation</vt:lpstr>
      <vt:lpstr>PowerPoint Presentation</vt:lpstr>
      <vt:lpstr>1. SAI UAE in the Digital Era: </vt:lpstr>
      <vt:lpstr> </vt:lpstr>
      <vt:lpstr>3.A. Advanced Technology Infusion in SAIUAE Audit Services: [Robotic Process Automation (RPA)]</vt:lpstr>
      <vt:lpstr>3.B. Advanced Technology Infusion in SAIUAE Audit Services: [Machine Learning (ML)]</vt:lpstr>
      <vt:lpstr>3.C. Advanced Technology Infusion in SAIUAE Audit Services: [Critical Success Factors]</vt:lpstr>
      <vt:lpstr>3.D. Advanced Technology Infusion in SAIUAE Audit Services: [Use-Case : Transactions Fee Revenue]</vt:lpstr>
      <vt:lpstr>Challenge Points:</vt:lpstr>
      <vt:lpstr>PowerPoint Presentation</vt:lpstr>
      <vt:lpstr> Transaction Fee Recalculation Illustrated:</vt:lpstr>
      <vt:lpstr> Transaction Fee Recalculation Post-Automation:</vt:lpstr>
      <vt:lpstr>PowerPoint Presentation</vt:lpstr>
      <vt:lpstr>4. Future Roadmap</vt:lpstr>
      <vt:lpstr>Sessions’ Takeaway</vt:lpstr>
      <vt:lpstr>PowerPoint Presentation</vt:lpstr>
    </vt:vector>
  </TitlesOfParts>
  <Company>Supreme Audit Institution (SAI)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Fatima Omar Balbehaith</dc:creator>
  <cp:lastModifiedBy>Abdulla Mohamed Al Shehhi</cp:lastModifiedBy>
  <cp:revision>27</cp:revision>
  <dcterms:created xsi:type="dcterms:W3CDTF">2022-11-21T06:39:30Z</dcterms:created>
  <dcterms:modified xsi:type="dcterms:W3CDTF">2022-12-05T15:30:20Z</dcterms:modified>
</cp:coreProperties>
</file>